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61" r:id="rId3"/>
    <p:sldId id="262" r:id="rId4"/>
    <p:sldId id="346" r:id="rId5"/>
    <p:sldId id="290" r:id="rId6"/>
    <p:sldId id="342" r:id="rId7"/>
    <p:sldId id="270" r:id="rId8"/>
    <p:sldId id="266" r:id="rId9"/>
    <p:sldId id="283" r:id="rId10"/>
    <p:sldId id="271" r:id="rId11"/>
    <p:sldId id="292" r:id="rId12"/>
    <p:sldId id="264" r:id="rId13"/>
    <p:sldId id="267" r:id="rId14"/>
    <p:sldId id="291" r:id="rId15"/>
    <p:sldId id="268" r:id="rId16"/>
    <p:sldId id="293" r:id="rId17"/>
    <p:sldId id="341" r:id="rId18"/>
    <p:sldId id="269" r:id="rId19"/>
    <p:sldId id="272" r:id="rId20"/>
    <p:sldId id="273" r:id="rId21"/>
    <p:sldId id="282" r:id="rId22"/>
    <p:sldId id="300" r:id="rId23"/>
    <p:sldId id="328" r:id="rId24"/>
    <p:sldId id="329" r:id="rId25"/>
    <p:sldId id="330" r:id="rId26"/>
    <p:sldId id="314" r:id="rId27"/>
    <p:sldId id="322" r:id="rId28"/>
    <p:sldId id="331" r:id="rId29"/>
    <p:sldId id="332" r:id="rId30"/>
    <p:sldId id="286" r:id="rId31"/>
    <p:sldId id="333" r:id="rId32"/>
    <p:sldId id="288" r:id="rId33"/>
    <p:sldId id="335" r:id="rId34"/>
    <p:sldId id="336" r:id="rId35"/>
    <p:sldId id="337" r:id="rId36"/>
    <p:sldId id="338" r:id="rId37"/>
    <p:sldId id="339" r:id="rId38"/>
    <p:sldId id="276" r:id="rId39"/>
    <p:sldId id="277" r:id="rId40"/>
    <p:sldId id="260" r:id="rId41"/>
    <p:sldId id="298" r:id="rId42"/>
    <p:sldId id="281" r:id="rId43"/>
    <p:sldId id="284" r:id="rId44"/>
    <p:sldId id="285" r:id="rId45"/>
    <p:sldId id="274" r:id="rId46"/>
    <p:sldId id="275" r:id="rId47"/>
    <p:sldId id="343" r:id="rId48"/>
    <p:sldId id="278" r:id="rId49"/>
    <p:sldId id="279" r:id="rId50"/>
    <p:sldId id="280" r:id="rId51"/>
    <p:sldId id="296" r:id="rId52"/>
    <p:sldId id="287" r:id="rId53"/>
    <p:sldId id="294" r:id="rId54"/>
    <p:sldId id="295" r:id="rId55"/>
    <p:sldId id="340" r:id="rId56"/>
    <p:sldId id="299" r:id="rId57"/>
    <p:sldId id="344" r:id="rId58"/>
    <p:sldId id="345" r:id="rId59"/>
    <p:sldId id="289" r:id="rId6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AFE7"/>
    <a:srgbClr val="FF0000"/>
    <a:srgbClr val="008000"/>
    <a:srgbClr val="AC75D5"/>
    <a:srgbClr val="000000"/>
    <a:srgbClr val="FFF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0B208-D7EF-49DE-8F62-C4A2A338050F}" type="datetimeFigureOut">
              <a:rPr lang="it-IT" smtClean="0"/>
              <a:t>03/04/2025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8DB74-7662-4A38-B0EB-571D32481E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6600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8DB74-7662-4A38-B0EB-571D32481E3C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545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79B1-9B40-463A-9377-313FB91EAF2F}" type="datetimeFigureOut">
              <a:rPr lang="it-IT" smtClean="0"/>
              <a:pPr/>
              <a:t>03/04/2025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27FF-4288-4383-8761-9C81B4D9375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79B1-9B40-463A-9377-313FB91EAF2F}" type="datetimeFigureOut">
              <a:rPr lang="it-IT" smtClean="0"/>
              <a:pPr/>
              <a:t>03/04/2025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27FF-4288-4383-8761-9C81B4D9375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79B1-9B40-463A-9377-313FB91EAF2F}" type="datetimeFigureOut">
              <a:rPr lang="it-IT" smtClean="0"/>
              <a:pPr/>
              <a:t>03/04/2025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27FF-4288-4383-8761-9C81B4D9375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79B1-9B40-463A-9377-313FB91EAF2F}" type="datetimeFigureOut">
              <a:rPr lang="it-IT" smtClean="0"/>
              <a:pPr/>
              <a:t>03/04/2025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27FF-4288-4383-8761-9C81B4D9375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79B1-9B40-463A-9377-313FB91EAF2F}" type="datetimeFigureOut">
              <a:rPr lang="it-IT" smtClean="0"/>
              <a:pPr/>
              <a:t>03/04/2025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27FF-4288-4383-8761-9C81B4D9375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79B1-9B40-463A-9377-313FB91EAF2F}" type="datetimeFigureOut">
              <a:rPr lang="it-IT" smtClean="0"/>
              <a:pPr/>
              <a:t>03/04/2025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27FF-4288-4383-8761-9C81B4D9375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79B1-9B40-463A-9377-313FB91EAF2F}" type="datetimeFigureOut">
              <a:rPr lang="it-IT" smtClean="0"/>
              <a:pPr/>
              <a:t>03/04/2025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27FF-4288-4383-8761-9C81B4D9375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79B1-9B40-463A-9377-313FB91EAF2F}" type="datetimeFigureOut">
              <a:rPr lang="it-IT" smtClean="0"/>
              <a:pPr/>
              <a:t>03/04/2025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27FF-4288-4383-8761-9C81B4D9375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79B1-9B40-463A-9377-313FB91EAF2F}" type="datetimeFigureOut">
              <a:rPr lang="it-IT" smtClean="0"/>
              <a:pPr/>
              <a:t>03/04/2025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27FF-4288-4383-8761-9C81B4D9375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79B1-9B40-463A-9377-313FB91EAF2F}" type="datetimeFigureOut">
              <a:rPr lang="it-IT" smtClean="0"/>
              <a:pPr/>
              <a:t>03/04/2025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27FF-4288-4383-8761-9C81B4D9375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79B1-9B40-463A-9377-313FB91EAF2F}" type="datetimeFigureOut">
              <a:rPr lang="it-IT" smtClean="0"/>
              <a:pPr/>
              <a:t>03/04/2025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27FF-4288-4383-8761-9C81B4D9375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E79B1-9B40-463A-9377-313FB91EAF2F}" type="datetimeFigureOut">
              <a:rPr lang="it-IT" smtClean="0"/>
              <a:pPr/>
              <a:t>03/04/2025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627FF-4288-4383-8761-9C81B4D9375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google.it/url?url=http://www.apicolturaonline.it/cristallizzato.htm&amp;rct=j&amp;frm=1&amp;q=&amp;esrc=s&amp;sa=U&amp;ved=0ahUKEwie7_3kmcLSAhXiFJoKHUlcCJkQwW4IJDAH&amp;usg=AFQjCNGRucjpuf85D6lDv5vAPxkJm-zjh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gif"/><Relationship Id="rId2" Type="http://schemas.openxmlformats.org/officeDocument/2006/relationships/hyperlink" Target="http://www.google.it/url?url=http://www.panoramachef.it/tendenze-sul-cibo-miele-dalla-natura-un-ingrediente-prezioso-vostro-menu/&amp;rct=j&amp;frm=1&amp;q=&amp;esrc=s&amp;sa=U&amp;ved=0ahUKEwjun9-o2trSAhWG_SwKHa83DzkQwW4IHDAD&amp;usg=AFQjCNHABaXBeA7Z4ghYfM9H_TS3OqC5rA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bientebio.it/alimentazione-biologica/alimentazione-e-salute/il-miele-come-antibiotico-naturale/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google.it/url?url=http://www.canstockphoto.it/miele-opuscolo-vaso-o-etichetta-1978685.html&amp;rct=j&amp;frm=1&amp;q=&amp;esrc=s&amp;sa=U&amp;ved=0ahUKEwjX47SZwbDSAhVICpoKHTn8BLo4FBDBbggkMAc&amp;usg=AFQjCNFr2WyG8oUads9S8OQTlhQjNd2hoQ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hyperlink" Target="http://www.google.it/url?url=http://it.freepik.com/foto-vettori-gratuito/miele&amp;rct=j&amp;frm=1&amp;q=&amp;esrc=s&amp;sa=U&amp;ved=0ahUKEwimmoe_wbDSAhUBPywKHYDMBYM4KBDBbggYMAE&amp;usg=AFQjCNGQp7ofWh-thdH9Il1k28Wd0bVKRw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google.it/url?url=http://urbanpost.it/miele-un-nuovo-approccio-alla-lotta-contro-la-resistenza-batterica/&amp;rct=j&amp;frm=1&amp;q=&amp;esrc=s&amp;sa=U&amp;ved=0ahUKEwjv98ady7DSAhWCiSwKHftZBRs4FBDBbgg4MBE&amp;usg=AFQjCNGk19KssOCmD_-Bij-IGurn19-cM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hyperlink" Target="http://www.google.it/url?url=http://www.donnaclick.it/mamma/48895/disegni-da-colorare-dellape-maia-tante-idee-da-stampare-gratis-foto/&amp;rct=j&amp;frm=1&amp;q=&amp;esrc=s&amp;sa=U&amp;ved=0ahUKEwj9gq_hy7DSAhXGFywKHccPCzkQwW4IJjAI&amp;usg=AFQjCNEpooq5Dv9e50AqEp6wm_KvCRotXw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google.it/url?url=http://www.canstockphoto.it/regina-ape-6543164.html&amp;rct=j&amp;frm=1&amp;q=&amp;esrc=s&amp;sa=U&amp;ved=0ahUKEwj925ih0LDSAhWMOSwKHeFCBe44eBDBbgg2MBA&amp;usg=AFQjCNFU_e166_i92MK4OnwZZ47nJOjnlA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www.google.it/url?url=http://tuttodisegni.com/tag/fiori-colorati/&amp;rct=j&amp;frm=1&amp;q=&amp;esrc=s&amp;sa=U&amp;ved=0ahUKEwiRqJj_0bDSAhVEjSwKHZKiArc4FBDBbgg6MBI&amp;usg=AFQjCNEqkzYiHsEZUWNYs8HTzR2s55WjVw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www.google.it/url?url=http://www.disegnidacolorareonline.com/disegni-colorati/fiori-primavera-colorato&amp;rct=j&amp;frm=1&amp;q=&amp;esrc=s&amp;sa=U&amp;ved=0ahUKEwjQjYT31rDSAhViM5oKHQ2YAME4KBDBbgg2MBA&amp;usg=AFQjCNECM8i1IixKcSE1tYDkFUw9mwjfnQ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hyperlink" Target="http://www.google.it/url?url=http://www.giochigratisenigmisticaperbambini.com/dettagli_ricerca.php?id=1937&amp;rct=j&amp;frm=1&amp;q=&amp;esrc=s&amp;sa=U&amp;ved=0ahUKEwjQjYT31rDSAhViM5oKHQ2YAME4KBDBbgg6MBI&amp;usg=AFQjCNFo7DeM9sayzxDNdVUbQ9EZ6PxNVA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google.it/url?url=http://www.gabannini.it/prodotti/dettagli/miele-di-melata-di-bosco/&amp;rct=j&amp;frm=1&amp;q=&amp;esrc=s&amp;sa=U&amp;ved=0ahUKEwjfu-fD37XSAhUM2SwKHevJDmgQwW4IFjAA&amp;usg=AFQjCNGXvrfgJvcXITk9j_yyv2A10K3HW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hyperlink" Target="http://www.google.it/url?url=http://www.cure-naturali.it/miele-di-melata/4102&amp;rct=j&amp;frm=1&amp;q=&amp;esrc=s&amp;sa=U&amp;ved=0ahUKEwjfu-fD37XSAhUM2SwKHevJDmgQwW4IJjAI&amp;usg=AFQjCNGQaJWHJhlu3LKcLVBapsKkYubDBw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arks.it/parco.nord.milano/foto/Teatrino-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1"/>
            <a:ext cx="9144000" cy="6988224"/>
          </a:xfrm>
          <a:prstGeom prst="rect">
            <a:avLst/>
          </a:prstGeom>
          <a:noFill/>
        </p:spPr>
      </p:pic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rgbClr val="AC75D5"/>
                </a:solidFill>
                <a:latin typeface="Algerian" pitchFamily="82" charset="0"/>
              </a:rPr>
              <a:t>SMIELATURA  E PRODOTTI DELL’ALVEARE</a:t>
            </a: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0" y="594928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lgerian" pitchFamily="82" charset="0"/>
                <a:ea typeface="+mj-ea"/>
                <a:cs typeface="+mj-cs"/>
              </a:rPr>
              <a:t>IV incontro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4038600" cy="5865515"/>
          </a:xfrm>
        </p:spPr>
        <p:txBody>
          <a:bodyPr>
            <a:normAutofit/>
          </a:bodyPr>
          <a:lstStyle/>
          <a:p>
            <a:pPr algn="just"/>
            <a:r>
              <a:rPr lang="it-IT" sz="1600" dirty="0"/>
              <a:t>La smielatura vera e propria si fa iniziando </a:t>
            </a:r>
            <a:r>
              <a:rPr lang="it-IT" sz="1600" b="1" dirty="0">
                <a:highlight>
                  <a:srgbClr val="FFFF00"/>
                </a:highlight>
              </a:rPr>
              <a:t>a rimuovere gli opercoli </a:t>
            </a:r>
            <a:r>
              <a:rPr lang="it-IT" sz="1600" dirty="0"/>
              <a:t>cerei dal favo </a:t>
            </a:r>
          </a:p>
          <a:p>
            <a:pPr algn="just"/>
            <a:r>
              <a:rPr lang="it-IT" sz="1600" dirty="0"/>
              <a:t>La cera cade sulla griglia del banco per disopercolatura</a:t>
            </a:r>
          </a:p>
          <a:p>
            <a:pPr algn="just"/>
            <a:r>
              <a:rPr lang="it-IT" sz="1600" dirty="0"/>
              <a:t>i favi vengono poi posizionati in una </a:t>
            </a:r>
            <a:r>
              <a:rPr lang="it-IT" sz="1600" b="1" dirty="0">
                <a:highlight>
                  <a:srgbClr val="00FF00"/>
                </a:highlight>
              </a:rPr>
              <a:t>centrifuga</a:t>
            </a:r>
            <a:r>
              <a:rPr lang="it-IT" sz="1600" dirty="0"/>
              <a:t> e viene estratto e filtrato il miele </a:t>
            </a:r>
          </a:p>
          <a:p>
            <a:pPr algn="just"/>
            <a:r>
              <a:rPr lang="it-IT" sz="1600" dirty="0"/>
              <a:t>il miele (</a:t>
            </a:r>
            <a:r>
              <a:rPr lang="it-IT" sz="1600" i="1" u="sng" dirty="0">
                <a:solidFill>
                  <a:srgbClr val="FF0000"/>
                </a:solidFill>
              </a:rPr>
              <a:t>filtrato</a:t>
            </a:r>
            <a:r>
              <a:rPr lang="it-IT" sz="1600" dirty="0"/>
              <a:t>) poi verrà travasato in un </a:t>
            </a:r>
            <a:r>
              <a:rPr lang="it-IT" sz="1600" b="1" dirty="0">
                <a:highlight>
                  <a:srgbClr val="00FFFF"/>
                </a:highlight>
              </a:rPr>
              <a:t>maturatore </a:t>
            </a:r>
            <a:r>
              <a:rPr lang="it-IT" sz="1600" dirty="0"/>
              <a:t>per un periodo di 10-15 giorni </a:t>
            </a:r>
          </a:p>
          <a:p>
            <a:pPr algn="just"/>
            <a:r>
              <a:rPr lang="it-IT" sz="1600" dirty="0"/>
              <a:t>Durante questo periodo i residui di cera, l’aria  e le impurità vengono in superficie</a:t>
            </a:r>
          </a:p>
          <a:p>
            <a:pPr algn="just"/>
            <a:r>
              <a:rPr lang="it-IT" sz="1600" dirty="0"/>
              <a:t>Quindi si potrà invasettare </a:t>
            </a:r>
          </a:p>
        </p:txBody>
      </p:sp>
      <p:pic>
        <p:nvPicPr>
          <p:cNvPr id="5" name="Segnaposto contenuto 4" descr="IMG-20160526-WA000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76056" y="332656"/>
            <a:ext cx="3528392" cy="6272696"/>
          </a:xfrm>
        </p:spPr>
      </p:pic>
      <p:pic>
        <p:nvPicPr>
          <p:cNvPr id="7" name="Immagine 6" descr="IMG_20160809_1813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573016"/>
            <a:ext cx="2268252" cy="3024336"/>
          </a:xfrm>
          <a:prstGeom prst="rect">
            <a:avLst/>
          </a:prstGeom>
        </p:spPr>
      </p:pic>
      <p:pic>
        <p:nvPicPr>
          <p:cNvPr id="8" name="Immagine 7" descr="IMG-20160602-WA0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3573016"/>
            <a:ext cx="1701190" cy="30243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68EF90F-C2CA-8B62-BE79-221558136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8536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500" dirty="0">
                <a:latin typeface="Algerian" panose="04020705040A02060702" pitchFamily="82" charset="0"/>
              </a:rPr>
              <a:t>DISOPERCOLATURA</a:t>
            </a:r>
          </a:p>
        </p:txBody>
      </p:sp>
      <p:pic>
        <p:nvPicPr>
          <p:cNvPr id="4" name="Immagine 3" descr="Immagine che contiene cibo, interni, carne, pasto&#10;&#10;Descrizione generata automaticamente">
            <a:extLst>
              <a:ext uri="{FF2B5EF4-FFF2-40B4-BE49-F238E27FC236}">
                <a16:creationId xmlns:a16="http://schemas.microsoft.com/office/drawing/2014/main" id="{18A36F5C-A867-A444-B036-B56BF91FF8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r="1" b="1"/>
          <a:stretch/>
        </p:blipFill>
        <p:spPr>
          <a:xfrm>
            <a:off x="149055" y="2410448"/>
            <a:ext cx="4352493" cy="389035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F8AF930-7672-6E2B-33AA-BF974EADDD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r="31958" b="-3"/>
          <a:stretch/>
        </p:blipFill>
        <p:spPr>
          <a:xfrm>
            <a:off x="4642450" y="2410448"/>
            <a:ext cx="4352492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40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>
                <a:latin typeface="Algerian" panose="04020705040A02060702" pitchFamily="82" charset="0"/>
              </a:rPr>
              <a:t>DISOPERCOLATURA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it-IT" sz="1800" dirty="0"/>
              <a:t>     </a:t>
            </a:r>
          </a:p>
        </p:txBody>
      </p:sp>
      <p:pic>
        <p:nvPicPr>
          <p:cNvPr id="6" name="Immagine 5" descr="IMG_20140601_1347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412776"/>
            <a:ext cx="8352928" cy="470875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interni, fresco, elettrodomestico&#10;&#10;Descrizione generata automaticamente">
            <a:extLst>
              <a:ext uri="{FF2B5EF4-FFF2-40B4-BE49-F238E27FC236}">
                <a16:creationId xmlns:a16="http://schemas.microsoft.com/office/drawing/2014/main" id="{736388F9-4A05-62FD-9F5B-ACF0B2AB6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" r="1" b="15633"/>
          <a:stretch/>
        </p:blipFill>
        <p:spPr>
          <a:xfrm>
            <a:off x="0" y="10"/>
            <a:ext cx="6337717" cy="685799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03616" y="0"/>
            <a:ext cx="3938487" cy="903635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it-IT" sz="3100" dirty="0">
                <a:solidFill>
                  <a:srgbClr val="FFFFFF"/>
                </a:solidFill>
                <a:latin typeface="Algerian" panose="04020705040A02060702" pitchFamily="82" charset="0"/>
              </a:rPr>
              <a:t>CENTRIFUGAZIONE E FILTRAZIONE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06142" y="5541416"/>
            <a:ext cx="3464715" cy="13178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1700" dirty="0">
                <a:solidFill>
                  <a:srgbClr val="FFFFFF"/>
                </a:solidFill>
              </a:rPr>
              <a:t>Una volta deumidificato il miele e disopercolato il favo andrà messo in centrifuga per l’estrazione e la filtrazione</a:t>
            </a:r>
          </a:p>
        </p:txBody>
      </p:sp>
      <p:pic>
        <p:nvPicPr>
          <p:cNvPr id="8" name="Immagine 7" descr="Immagine che contiene tazza, tavolo, caffè, interni&#10;&#10;Descrizione generata automaticamente">
            <a:extLst>
              <a:ext uri="{FF2B5EF4-FFF2-40B4-BE49-F238E27FC236}">
                <a16:creationId xmlns:a16="http://schemas.microsoft.com/office/drawing/2014/main" id="{E91F4FFB-2CDE-235F-9AA2-C0210940FE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3"/>
          <a:stretch/>
        </p:blipFill>
        <p:spPr>
          <a:xfrm>
            <a:off x="4669497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interni, tazza, elettrodomestico&#10;&#10;Descrizione generata automaticamente">
            <a:extLst>
              <a:ext uri="{FF2B5EF4-FFF2-40B4-BE49-F238E27FC236}">
                <a16:creationId xmlns:a16="http://schemas.microsoft.com/office/drawing/2014/main" id="{6E8CBA38-B4D2-93B6-10EA-87F39E911A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" r="7831"/>
          <a:stretch/>
        </p:blipFill>
        <p:spPr>
          <a:xfrm>
            <a:off x="20" y="10"/>
            <a:ext cx="4571980" cy="6857990"/>
          </a:xfrm>
          <a:prstGeom prst="rect">
            <a:avLst/>
          </a:prstGeom>
        </p:spPr>
      </p:pic>
      <p:pic>
        <p:nvPicPr>
          <p:cNvPr id="5" name="Immagine 4" descr="Immagine che contiene parete, interni, pavimento, spazzatura&#10;&#10;Descrizione generata automaticamente">
            <a:extLst>
              <a:ext uri="{FF2B5EF4-FFF2-40B4-BE49-F238E27FC236}">
                <a16:creationId xmlns:a16="http://schemas.microsoft.com/office/drawing/2014/main" id="{DAF05539-80D5-7214-6F9E-09D6545845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r="10300" b="1"/>
          <a:stretch/>
        </p:blipFill>
        <p:spPr>
          <a:xfrm>
            <a:off x="4571998" y="10"/>
            <a:ext cx="4572001" cy="6861558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9BA7A5B-76BE-DD46-C908-2F3A72A50D11}"/>
              </a:ext>
            </a:extLst>
          </p:cNvPr>
          <p:cNvSpPr txBox="1">
            <a:spLocks/>
          </p:cNvSpPr>
          <p:nvPr/>
        </p:nvSpPr>
        <p:spPr>
          <a:xfrm>
            <a:off x="1331640" y="116632"/>
            <a:ext cx="6552727" cy="51021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rgbClr val="7030A0"/>
                </a:solidFill>
                <a:latin typeface="Algerian" panose="04020705040A02060702" pitchFamily="82" charset="0"/>
              </a:rPr>
              <a:t>POSA IN MATURATORE </a:t>
            </a:r>
          </a:p>
        </p:txBody>
      </p:sp>
    </p:spTree>
    <p:extLst>
      <p:ext uri="{BB962C8B-B14F-4D97-AF65-F5344CB8AC3E}">
        <p14:creationId xmlns:p14="http://schemas.microsoft.com/office/powerpoint/2010/main" val="783732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G-20160604-WA0000.jpg"/>
          <p:cNvPicPr>
            <a:picLocks noChangeAspect="1"/>
          </p:cNvPicPr>
          <p:nvPr/>
        </p:nvPicPr>
        <p:blipFill rotWithShape="1">
          <a:blip r:embed="rId2" cstate="print"/>
          <a:srcRect r="6135"/>
          <a:stretch/>
        </p:blipFill>
        <p:spPr>
          <a:xfrm>
            <a:off x="5523058" y="-18"/>
            <a:ext cx="362094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Immagine 4" descr="IMG-20160602-WA0002.jpg"/>
          <p:cNvPicPr>
            <a:picLocks noChangeAspect="1"/>
          </p:cNvPicPr>
          <p:nvPr/>
        </p:nvPicPr>
        <p:blipFill rotWithShape="1">
          <a:blip r:embed="rId3" cstate="print"/>
          <a:srcRect r="3445"/>
          <a:stretch/>
        </p:blipFill>
        <p:spPr>
          <a:xfrm>
            <a:off x="2339520" y="18"/>
            <a:ext cx="3724717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9361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6" name="Freeform: Shape 13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2502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6042" y="681038"/>
            <a:ext cx="2103378" cy="525889"/>
          </a:xfrm>
        </p:spPr>
        <p:txBody>
          <a:bodyPr anchor="ctr">
            <a:normAutofit/>
          </a:bodyPr>
          <a:lstStyle/>
          <a:p>
            <a:r>
              <a:rPr lang="it-IT" sz="2200" dirty="0"/>
              <a:t> INVASETTATURA</a:t>
            </a:r>
          </a:p>
        </p:txBody>
      </p:sp>
      <p:sp>
        <p:nvSpPr>
          <p:cNvPr id="47" name="Rectangle 15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17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089941"/>
            <a:ext cx="21259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6042" y="2258171"/>
            <a:ext cx="2103378" cy="39187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1600"/>
              <a:t>Il miele centrifugato va posto in un maturatore chiuso e lasciato per almeno 10 giorni finché tutte le impurità non siano risalite in superficie quindi lo si potrà invasettare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9" name="Rectangle 17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2DA0003B-357D-ADAA-6F7C-29B8316294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 r="3" b="3"/>
          <a:stretch/>
        </p:blipFill>
        <p:spPr>
          <a:xfrm rot="5400000">
            <a:off x="1105928" y="1923035"/>
            <a:ext cx="6875812" cy="3029755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2FD26B0-16CE-4AD4-9CE4-A63EBF330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DCB30DD-F373-DA41-5DB4-F3B45A7F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44" y="2945176"/>
            <a:ext cx="2238702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MESSA A RIPARO DEI MELARI</a:t>
            </a:r>
          </a:p>
        </p:txBody>
      </p:sp>
      <p:pic>
        <p:nvPicPr>
          <p:cNvPr id="8" name="Immagine 7" descr="Immagine che contiene interni, pavimento, dilegno, letto&#10;&#10;Descrizione generata automaticamente">
            <a:extLst>
              <a:ext uri="{FF2B5EF4-FFF2-40B4-BE49-F238E27FC236}">
                <a16:creationId xmlns:a16="http://schemas.microsoft.com/office/drawing/2014/main" id="{9CBDB067-6C50-C67C-3356-EF3614B34D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" b="-2"/>
          <a:stretch/>
        </p:blipFill>
        <p:spPr>
          <a:xfrm>
            <a:off x="6051005" y="-7"/>
            <a:ext cx="3092989" cy="687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60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1080" y="699565"/>
            <a:ext cx="2664849" cy="5156200"/>
            <a:chOff x="7807230" y="2012810"/>
            <a:chExt cx="3251252" cy="34598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mmagine 2" descr="Immagine che contiene persona, costruzione&#10;&#10;Descrizione generata automaticamente">
            <a:extLst>
              <a:ext uri="{FF2B5EF4-FFF2-40B4-BE49-F238E27FC236}">
                <a16:creationId xmlns:a16="http://schemas.microsoft.com/office/drawing/2014/main" id="{BB32DF3E-D058-1A50-F654-015F396D2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26" y="1672893"/>
            <a:ext cx="2407158" cy="3209544"/>
          </a:xfrm>
          <a:prstGeom prst="rect">
            <a:avLst/>
          </a:prstGeom>
        </p:spPr>
      </p:pic>
      <p:grpSp>
        <p:nvGrpSpPr>
          <p:cNvPr id="26" name="Group 17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39575" y="699565"/>
            <a:ext cx="2664849" cy="5156200"/>
            <a:chOff x="7807230" y="2012810"/>
            <a:chExt cx="3251252" cy="345986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magine 4" descr="Immagine che contiene scatola, contenitore, persona, terreno&#10;&#10;Descrizione generata automaticamente">
            <a:extLst>
              <a:ext uri="{FF2B5EF4-FFF2-40B4-BE49-F238E27FC236}">
                <a16:creationId xmlns:a16="http://schemas.microsoft.com/office/drawing/2014/main" id="{462924EE-5F2B-A2E6-4646-866E22652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499" y="1672893"/>
            <a:ext cx="2407158" cy="32095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78069" y="699565"/>
            <a:ext cx="2664849" cy="5156200"/>
            <a:chOff x="7807230" y="2012810"/>
            <a:chExt cx="3251252" cy="345986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Immagine 6" descr="Immagine che contiene persona, legno, interno&#10;&#10;Descrizione generata automaticamente">
            <a:extLst>
              <a:ext uri="{FF2B5EF4-FFF2-40B4-BE49-F238E27FC236}">
                <a16:creationId xmlns:a16="http://schemas.microsoft.com/office/drawing/2014/main" id="{108813B2-7BAD-3EFE-8B15-471308CCC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915" y="1672893"/>
            <a:ext cx="2407158" cy="320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38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140" y="50175"/>
            <a:ext cx="4572859" cy="752875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Algerian" panose="04020705040A02060702" pitchFamily="82" charset="0"/>
              </a:rPr>
              <a:t>CONSERVAZIONE DEL MIELE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9F620FD9-5A17-4A65-B166-3E0EE820E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606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ounded Rectangle 9">
            <a:extLst>
              <a:ext uri="{FF2B5EF4-FFF2-40B4-BE49-F238E27FC236}">
                <a16:creationId xmlns:a16="http://schemas.microsoft.com/office/drawing/2014/main" id="{84F02FAD-10F5-4D80-993C-B851BF049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3" y="484632"/>
            <a:ext cx="384419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isultati immagini per miele fermentato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1539" r="1528" b="-1"/>
          <a:stretch/>
        </p:blipFill>
        <p:spPr bwMode="auto">
          <a:xfrm>
            <a:off x="603504" y="803050"/>
            <a:ext cx="1627689" cy="1838269"/>
          </a:xfrm>
          <a:prstGeom prst="rect">
            <a:avLst/>
          </a:prstGeom>
          <a:noFill/>
        </p:spPr>
      </p:pic>
      <p:pic>
        <p:nvPicPr>
          <p:cNvPr id="1030" name="Picture 6" descr="miele alterato"/>
          <p:cNvPicPr>
            <a:picLocks noChangeAspect="1" noChangeArrowheads="1"/>
          </p:cNvPicPr>
          <p:nvPr/>
        </p:nvPicPr>
        <p:blipFill rotWithShape="1">
          <a:blip r:embed="rId4" cstate="print"/>
          <a:srcRect l="16793" r="23989" b="-3"/>
          <a:stretch/>
        </p:blipFill>
        <p:spPr bwMode="auto">
          <a:xfrm>
            <a:off x="2351844" y="803050"/>
            <a:ext cx="1624683" cy="1838269"/>
          </a:xfrm>
          <a:prstGeom prst="rect">
            <a:avLst/>
          </a:prstGeom>
          <a:noFill/>
        </p:spPr>
      </p:pic>
      <p:pic>
        <p:nvPicPr>
          <p:cNvPr id="1028" name="Picture 4" descr="http://labirradidoc.altervista.org/wp-content/uploads/2014/01/particolare-fermentazione_Snapseed.jpg"/>
          <p:cNvPicPr>
            <a:picLocks noChangeAspect="1" noChangeArrowheads="1"/>
          </p:cNvPicPr>
          <p:nvPr/>
        </p:nvPicPr>
        <p:blipFill rotWithShape="1">
          <a:blip r:embed="rId5" cstate="print"/>
          <a:srcRect l="10405" r="8069"/>
          <a:stretch/>
        </p:blipFill>
        <p:spPr bwMode="auto">
          <a:xfrm>
            <a:off x="603504" y="2795222"/>
            <a:ext cx="3383631" cy="3112797"/>
          </a:xfrm>
          <a:prstGeom prst="rect">
            <a:avLst/>
          </a:prstGeom>
          <a:noFill/>
          <a:effectLst/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1140" y="768494"/>
            <a:ext cx="4572000" cy="603933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it-IT" sz="20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Conservare in luogo fresco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( l’ideale con temperatura non superiore ai 14°) e poco esposto alla luce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L’eccessivo invecchiamento riduce le caratteristiche organolettiche del miele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Un’umidità del miele superiore a 20%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determina la fermentazione del miele che avverrà tanto più precocemente quanto più è alta la temperatura a cui è conservato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fermentazione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provoca </a:t>
            </a:r>
            <a:r>
              <a:rPr lang="it-IT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danni irreversibili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al miele nel quale si troveranno </a:t>
            </a:r>
            <a:r>
              <a:rPr lang="it-IT" sz="2000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alcol etilico, CO2, ac. Acetico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Il miele fermentato si presenta con chiazzature scure e la parte liquida appare molto fluida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Può essere venduto 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come miele, ma solo come sostanza utilizzabile per </a:t>
            </a: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preparazioni alimentari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Risultati immagini per miel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555625"/>
            <a:ext cx="2943225" cy="2765425"/>
          </a:xfrm>
          <a:prstGeom prst="rect">
            <a:avLst/>
          </a:prstGeom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501650" y="2963863"/>
            <a:ext cx="2943225" cy="3571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miele</a:t>
            </a:r>
          </a:p>
        </p:txBody>
      </p:sp>
      <p:pic>
        <p:nvPicPr>
          <p:cNvPr id="1028" name="Picture 4" descr="http://www.biolis.it/vida/foto/MC_519_42.jpg?Ref=29/09/2015%2015:09: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9488" y="555625"/>
            <a:ext cx="5122863" cy="2765425"/>
          </a:xfrm>
          <a:prstGeom prst="rect">
            <a:avLst/>
          </a:prstGeom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3519488" y="2963863"/>
            <a:ext cx="5122863" cy="3571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polline</a:t>
            </a:r>
          </a:p>
        </p:txBody>
      </p:sp>
      <p:pic>
        <p:nvPicPr>
          <p:cNvPr id="1030" name="Picture 6" descr="http://www.apicolturacastelbelfort.it/images/propoli_grezz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650" y="3395663"/>
            <a:ext cx="2990850" cy="1789113"/>
          </a:xfrm>
          <a:prstGeom prst="rect">
            <a:avLst/>
          </a:prstGeom>
        </p:spPr>
      </p:pic>
      <p:sp>
        <p:nvSpPr>
          <p:cNvPr id="11" name="Titolo 1"/>
          <p:cNvSpPr txBox="1">
            <a:spLocks/>
          </p:cNvSpPr>
          <p:nvPr/>
        </p:nvSpPr>
        <p:spPr>
          <a:xfrm>
            <a:off x="501650" y="4827588"/>
            <a:ext cx="2990850" cy="3571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propoli</a:t>
            </a:r>
          </a:p>
        </p:txBody>
      </p:sp>
      <p:pic>
        <p:nvPicPr>
          <p:cNvPr id="17410" name="Picture 2" descr="Utilizzi-della-cera-d'ap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7113" y="3395663"/>
            <a:ext cx="2609850" cy="1789113"/>
          </a:xfrm>
          <a:prstGeom prst="rect">
            <a:avLst/>
          </a:prstGeom>
        </p:spPr>
      </p:pic>
      <p:sp>
        <p:nvSpPr>
          <p:cNvPr id="13" name="Titolo 1"/>
          <p:cNvSpPr txBox="1">
            <a:spLocks/>
          </p:cNvSpPr>
          <p:nvPr/>
        </p:nvSpPr>
        <p:spPr>
          <a:xfrm>
            <a:off x="3567113" y="4827588"/>
            <a:ext cx="2609850" cy="3571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cera</a:t>
            </a:r>
          </a:p>
        </p:txBody>
      </p:sp>
      <p:pic>
        <p:nvPicPr>
          <p:cNvPr id="1034" name="Picture 10" descr="Pappa real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51575" y="3395663"/>
            <a:ext cx="2392363" cy="1789113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6251575" y="4827588"/>
            <a:ext cx="2392363" cy="3571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gelatina reale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5358141"/>
            <a:ext cx="7886700" cy="942664"/>
          </a:xfrm>
        </p:spPr>
        <p:txBody>
          <a:bodyPr>
            <a:normAutofit/>
          </a:bodyPr>
          <a:lstStyle/>
          <a:p>
            <a:r>
              <a:rPr lang="it-IT" sz="4500" dirty="0">
                <a:latin typeface="Algerian" panose="04020705040A02060702" pitchFamily="82" charset="0"/>
              </a:rPr>
              <a:t>PRODOTTI DELL’ALVEARE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9437" y="14921"/>
            <a:ext cx="4480188" cy="749783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it-IT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LOCALE DI SMIELATURA PER </a:t>
            </a:r>
            <a:br>
              <a:rPr lang="it-IT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it-IT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APICOLTORE FAMIGLIARE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9437" y="779614"/>
            <a:ext cx="4670595" cy="581773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E’ il locale che utilizza l’apicoltore famigliare per la smielatura dei propri melari</a:t>
            </a:r>
          </a:p>
          <a:p>
            <a:pPr>
              <a:lnSpc>
                <a:spcPct val="90000"/>
              </a:lnSpc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La legge permette l’uso di uno o più locali della propria abitazione per </a:t>
            </a:r>
            <a:r>
              <a:rPr lang="it-IT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un’attività svolta per pochi giorni all’anno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il locale può servire a: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it-IT" sz="2000" b="1" i="1" u="sng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depositare i melari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it-IT" sz="2000" b="1" i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disopercolare e smielare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it-IT" sz="2000" b="1" i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posizionare i maturatori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it-IT" sz="20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invasettare</a:t>
            </a:r>
          </a:p>
          <a:p>
            <a:pPr>
              <a:lnSpc>
                <a:spcPct val="90000"/>
              </a:lnSpc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Nel locale deve esserci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un lavandino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con acqua calda e fredda</a:t>
            </a:r>
          </a:p>
          <a:p>
            <a:pPr>
              <a:lnSpc>
                <a:spcPct val="90000"/>
              </a:lnSpc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Deve esser curata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l’igiene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ed </a:t>
            </a:r>
            <a:r>
              <a:rPr lang="it-IT" sz="2000" u="sng" dirty="0">
                <a:latin typeface="Arial" panose="020B0604020202020204" pitchFamily="34" charset="0"/>
                <a:cs typeface="Arial" panose="020B0604020202020204" pitchFamily="34" charset="0"/>
              </a:rPr>
              <a:t>il pavimento e le pareti devono esser piastrellate</a:t>
            </a:r>
          </a:p>
          <a:p>
            <a:pPr>
              <a:lnSpc>
                <a:spcPct val="900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vi devono essere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panni in stoffa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ma solo carta assorbente</a:t>
            </a:r>
          </a:p>
        </p:txBody>
      </p:sp>
      <p:pic>
        <p:nvPicPr>
          <p:cNvPr id="5" name="Immagine 4" descr="Immagine che contiene interni, persona, lavorando, ufficio&#10;&#10;Descrizione generata automaticamente">
            <a:extLst>
              <a:ext uri="{FF2B5EF4-FFF2-40B4-BE49-F238E27FC236}">
                <a16:creationId xmlns:a16="http://schemas.microsoft.com/office/drawing/2014/main" id="{35B1C3B4-27C7-2191-083C-9214E927CA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63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4045020" cy="1325563"/>
          </a:xfrm>
        </p:spPr>
        <p:txBody>
          <a:bodyPr>
            <a:normAutofit/>
          </a:bodyPr>
          <a:lstStyle/>
          <a:p>
            <a:r>
              <a:rPr lang="it-IT" b="1">
                <a:ln w="18000">
                  <a:solidFill>
                    <a:srgbClr val="FFFF0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IL MIELE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52664" y="1690688"/>
            <a:ext cx="4833854" cy="496725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it-IT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Il miele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è </a:t>
            </a:r>
            <a:r>
              <a:rPr lang="it-IT" sz="1200" i="1" u="sng" dirty="0">
                <a:latin typeface="Arial" panose="020B0604020202020204" pitchFamily="34" charset="0"/>
                <a:cs typeface="Arial" panose="020B0604020202020204" pitchFamily="34" charset="0"/>
              </a:rPr>
              <a:t>composto principalmente da </a:t>
            </a:r>
            <a:r>
              <a:rPr lang="it-IT" sz="1200" b="1" i="1" u="sng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zuccheri </a:t>
            </a:r>
            <a:r>
              <a:rPr lang="it-IT" sz="1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(75-80%), </a:t>
            </a:r>
            <a:r>
              <a:rPr lang="it-IT" sz="1200" u="sng" dirty="0">
                <a:latin typeface="Arial" panose="020B0604020202020204" pitchFamily="34" charset="0"/>
                <a:cs typeface="Arial" panose="020B0604020202020204" pitchFamily="34" charset="0"/>
              </a:rPr>
              <a:t>che rappresentano più del 95% della sostanza secca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conferendogli le caratteristiche di viscosità ed igroscopicità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200" b="1" i="1" u="sng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zuccheri principali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sono il 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glucosio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, con una percentuale media del 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30%,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e il 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fruttosio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, con una percentuale del 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. Si trovano anche in quantità minime disaccaridi come </a:t>
            </a:r>
            <a:r>
              <a:rPr lang="it-IT" sz="12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maltosio e l’isomaltosio e trisaccaridi come erlosio e raffinosio</a:t>
            </a:r>
            <a:r>
              <a:rPr lang="it-IT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200" i="1" u="sng" dirty="0">
                <a:latin typeface="Arial" panose="020B0604020202020204" pitchFamily="34" charset="0"/>
                <a:cs typeface="Arial" panose="020B0604020202020204" pitchFamily="34" charset="0"/>
              </a:rPr>
              <a:t>acqua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può variare dal </a:t>
            </a:r>
            <a:r>
              <a:rPr lang="it-IT" sz="1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15% al 20%,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con un valore ottimale attorno al 18%. Sopra il 20% si verificano fenomeni fermentativi.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Enzimi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200" i="1" u="sng" dirty="0">
                <a:latin typeface="Arial" panose="020B0604020202020204" pitchFamily="34" charset="0"/>
                <a:cs typeface="Arial" panose="020B0604020202020204" pitchFamily="34" charset="0"/>
              </a:rPr>
              <a:t>provengono dalle secrezioni ghiandolari delle api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) i principali sono</a:t>
            </a:r>
            <a:r>
              <a:rPr lang="it-IT" sz="12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200" b="1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glucoso ossidasi e l’invertasi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( g.o.+ H2O = H2O2).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Acidi organici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: gluconico</a:t>
            </a:r>
            <a:r>
              <a:rPr lang="it-IT" sz="12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i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formico, ossalico</a:t>
            </a:r>
            <a:r>
              <a:rPr lang="it-IT" sz="12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piruvico, tartarico, lattico, malico, succinico e butirrico. Il </a:t>
            </a:r>
            <a:r>
              <a:rPr lang="it-IT" sz="1200" i="1" u="sng" dirty="0">
                <a:latin typeface="Arial" panose="020B0604020202020204" pitchFamily="34" charset="0"/>
                <a:cs typeface="Arial" panose="020B0604020202020204" pitchFamily="34" charset="0"/>
              </a:rPr>
              <a:t>gluconico aiuta a conferire il sapore al miele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. La presenza di questi acidi determina 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un pH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del miele mediamente compreso tra 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3,4 e 4,5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Sostanze azotate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(0,3%) : 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proteine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apoalbumina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) e 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aminoacidi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(prolina, arginina, istidina, leucina, lisina e metionina). </a:t>
            </a:r>
            <a:r>
              <a:rPr lang="it-IT" sz="1200" b="1" i="1" u="sng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Bioflavonoidi,, polifenoli e Oligoelementi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Vitamine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, gruppo 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B, C, D, E carotenoidi, flavonoidi, antociani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e xantofille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Sali minerali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: potassio (più rappresentato) zolfo, sodio, calcio, fosforo, magnesio, silicio, ferro, rame,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manganese,berillio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, bismuto, oro, nichel, 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piombo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Sostanze volatili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definiscono 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l’aroma del </a:t>
            </a:r>
            <a:r>
              <a:rPr lang="it-IT" sz="12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miele (alcoli, acidi grassi, aldeidi, </a:t>
            </a:r>
            <a:r>
              <a:rPr lang="it-IT" sz="12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chetoni</a:t>
            </a:r>
            <a:r>
              <a:rPr lang="it-IT" sz="1200" b="1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,esteri</a:t>
            </a:r>
            <a:r>
              <a:rPr lang="it-IT" sz="1200" b="1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eteri)</a:t>
            </a:r>
          </a:p>
          <a:p>
            <a:pPr marL="0" indent="0">
              <a:lnSpc>
                <a:spcPct val="90000"/>
              </a:lnSpc>
              <a:buNone/>
            </a:pPr>
            <a:endParaRPr lang="it-IT" sz="1000" dirty="0"/>
          </a:p>
        </p:txBody>
      </p:sp>
      <p:pic>
        <p:nvPicPr>
          <p:cNvPr id="5" name="Immagine 4" descr="Immagine che contiene stoviglie, Bicchieri, Utensile da cucina, Stoviglie&#10;&#10;Descrizione generata automaticamente">
            <a:extLst>
              <a:ext uri="{FF2B5EF4-FFF2-40B4-BE49-F238E27FC236}">
                <a16:creationId xmlns:a16="http://schemas.microsoft.com/office/drawing/2014/main" id="{4EEC0C4C-2092-5CD4-BDA7-D09C93D9F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1652" r="18974" b="2"/>
          <a:stretch/>
        </p:blipFill>
        <p:spPr>
          <a:xfrm>
            <a:off x="4781190" y="758514"/>
            <a:ext cx="384167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4433D88-CABF-F80A-4CEA-210E4E5060B1}"/>
              </a:ext>
            </a:extLst>
          </p:cNvPr>
          <p:cNvSpPr txBox="1"/>
          <p:nvPr/>
        </p:nvSpPr>
        <p:spPr>
          <a:xfrm>
            <a:off x="6311173" y="6657945"/>
            <a:ext cx="28328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700">
                <a:solidFill>
                  <a:srgbClr val="FFFFFF"/>
                </a:solidFill>
                <a:hlinkClick r:id="rId3" tooltip="https://www.ambientebio.it/alimentazione-biologica/alimentazione-e-salute/il-miele-come-antibiotico-natural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Questa foto</a:t>
            </a:r>
            <a:r>
              <a:rPr lang="it-IT" sz="700">
                <a:solidFill>
                  <a:srgbClr val="FFFFFF"/>
                </a:solidFill>
              </a:rPr>
              <a:t> di Autore sconosciuto è concesso in licenza da </a:t>
            </a:r>
            <a:r>
              <a:rPr lang="it-IT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it-IT" sz="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339752" y="692696"/>
            <a:ext cx="457200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1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Definizione di etichetta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l’insieme delle menzioni, dei marchi di fabbrica o di commercio,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delle immagini o dei simboli che si riferiscono al prodotto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alimentare e che figurano direttamente sull’imballaggio o su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un’etichetta appostavi o su un dispositivo di chiusura o su cartelli,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anelli o fascette legati al prodotto medesimo (D.Lgs 109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 27 gennaio 1992, art. 1).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Risultati immagini per disegni etichette di miel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2133834" cy="1512168"/>
          </a:xfrm>
          <a:prstGeom prst="rect">
            <a:avLst/>
          </a:prstGeom>
          <a:noFill/>
        </p:spPr>
      </p:pic>
      <p:pic>
        <p:nvPicPr>
          <p:cNvPr id="5" name="Picture 4" descr="Risultati immagini per disegni etichette di miel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04664"/>
            <a:ext cx="2235445" cy="1584176"/>
          </a:xfrm>
          <a:prstGeom prst="rect">
            <a:avLst/>
          </a:prstGeom>
          <a:noFill/>
        </p:spPr>
      </p:pic>
      <p:pic>
        <p:nvPicPr>
          <p:cNvPr id="1030" name="Picture 6" descr="Risultati immagini per disegni etichette di miel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869160"/>
            <a:ext cx="1872208" cy="1872209"/>
          </a:xfrm>
          <a:prstGeom prst="rect">
            <a:avLst/>
          </a:prstGeom>
          <a:noFill/>
        </p:spPr>
      </p:pic>
      <p:pic>
        <p:nvPicPr>
          <p:cNvPr id="7" name="Picture 6" descr="Risultati immagini per disegni etichette di miel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869160"/>
            <a:ext cx="1872208" cy="18722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62068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Etichetta nutrizionale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Rimane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+mn-cs"/>
              </a:rPr>
              <a:t>facoltativo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inserire in etichetta le indicazioni  delle caratteristiche nutrizionali</a:t>
            </a:r>
          </a:p>
        </p:txBody>
      </p:sp>
      <p:sp>
        <p:nvSpPr>
          <p:cNvPr id="4" name="Rettangolo 3"/>
          <p:cNvSpPr/>
          <p:nvPr/>
        </p:nvSpPr>
        <p:spPr>
          <a:xfrm>
            <a:off x="251520" y="1916832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Campo visivo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Devono essere riportate nello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stesso campo visivo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denominazione di vendita e la quantità netta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51520" y="3573016"/>
            <a:ext cx="4572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Leggibilità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 nuovo regolamento detta le regole per rendere le informazioni riportate in etichetta più leggibili. Per ora queste si riferiscono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all’altezza minima dei caratteri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 utilizzare dovranno avere altezza minima di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1,2 mm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altezza media riferita alla lettera x minuscola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767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0,9 mm in caso di etichette la cui superficie più ampia è inferiore a 80 cm2.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914" name="Picture 2" descr="Ape e fio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88640"/>
            <a:ext cx="3810000" cy="3028950"/>
          </a:xfrm>
          <a:prstGeom prst="rect">
            <a:avLst/>
          </a:prstGeom>
          <a:noFill/>
        </p:spPr>
      </p:pic>
      <p:pic>
        <p:nvPicPr>
          <p:cNvPr id="38916" name="Picture 4" descr="Ape e fio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573016"/>
            <a:ext cx="38100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74F5779-26B0-56C7-F0DD-97C5714E9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1" y="31633"/>
            <a:ext cx="6137785" cy="51704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FF0000"/>
                </a:solidFill>
                <a:latin typeface="Algerian" panose="04020705040A02060702" pitchFamily="82" charset="0"/>
              </a:rPr>
              <a:t>DIRETTIVA COLAZIONE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B6BFE5C-2805-E786-0B4D-FF9BC585E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520" y="1988840"/>
            <a:ext cx="4220570" cy="475252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Obbligo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di riportare in etichetta oltre al nome commerciale del prodotto </a:t>
            </a:r>
            <a:r>
              <a:rPr lang="en-US" sz="1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anche il paese di origine del miele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 caso di </a:t>
            </a:r>
            <a:r>
              <a:rPr lang="en-US" sz="18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mieli provenienti da più paesi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dovrà essere indicato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ciascun paese di provenienza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in ordine decrescente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EF1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Eliminazione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della dicitura </a:t>
            </a:r>
            <a:r>
              <a:rPr lang="en-US" sz="1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«miele filtrato»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Eliminazione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della dicitura </a:t>
            </a:r>
            <a:r>
              <a:rPr lang="en-US" sz="1800" dirty="0">
                <a:highlight>
                  <a:srgbClr val="FF898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«miele grezzo» e/o «miele non riscaldato»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Divieto di commercializzazione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sz="18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miele deumidificato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Il senso di questa direttiva è consentire al </a:t>
            </a:r>
            <a:r>
              <a:rPr lang="en-US" sz="1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consumatore finale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di fare una 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scelta consapevole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sull’acquisto di miele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Segnaposto contenuto 5" descr="Immagine che contiene cibo, bevanda, stoviglie, pasto&#10;&#10;Descrizione generata automaticamente">
            <a:extLst>
              <a:ext uri="{FF2B5EF4-FFF2-40B4-BE49-F238E27FC236}">
                <a16:creationId xmlns:a16="http://schemas.microsoft.com/office/drawing/2014/main" id="{D08A5413-A484-F0E0-7101-9E8A936A5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" r="6844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B8E1A11-8281-BA60-FF3D-750A5FF0BA49}"/>
              </a:ext>
            </a:extLst>
          </p:cNvPr>
          <p:cNvSpPr txBox="1"/>
          <p:nvPr/>
        </p:nvSpPr>
        <p:spPr>
          <a:xfrm>
            <a:off x="1367093" y="714762"/>
            <a:ext cx="187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</a:rPr>
              <a:t>12 dicembre 2023</a:t>
            </a:r>
          </a:p>
        </p:txBody>
      </p:sp>
    </p:spTree>
    <p:extLst>
      <p:ext uri="{BB962C8B-B14F-4D97-AF65-F5344CB8AC3E}">
        <p14:creationId xmlns:p14="http://schemas.microsoft.com/office/powerpoint/2010/main" val="51378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67744" y="112474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 la vendita al dettaglio il miele deve essere immesso nel mercato in </a:t>
            </a: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contenitori chiusi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 etichettato secondo la norma.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 contenuto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della confezione </a:t>
            </a: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 deve poter essere modificato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senza che essa sia aperta o alterata (Art.1 comma 2 punto b D.Lgs 109/92).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tale scopo può essere utile il </a:t>
            </a: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sigillo di garanzia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 è in grado di tutelare il consumatore ed il produttore da eventuali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manipolazioni.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940" name="Picture 4" descr="Risultati immagini per disegni vasetti miel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797152"/>
            <a:ext cx="2520280" cy="1885806"/>
          </a:xfrm>
          <a:prstGeom prst="rect">
            <a:avLst/>
          </a:prstGeom>
          <a:noFill/>
        </p:spPr>
      </p:pic>
      <p:pic>
        <p:nvPicPr>
          <p:cNvPr id="39942" name="Picture 6" descr="Risultati immagini per disegni vasetti miel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797152"/>
            <a:ext cx="2520280" cy="1885806"/>
          </a:xfrm>
          <a:prstGeom prst="rect">
            <a:avLst/>
          </a:prstGeom>
          <a:noFill/>
        </p:spPr>
      </p:pic>
      <p:pic>
        <p:nvPicPr>
          <p:cNvPr id="39944" name="Picture 8" descr="Risultati immagini per disegni vasetti miel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797152"/>
            <a:ext cx="2520280" cy="1885806"/>
          </a:xfrm>
          <a:prstGeom prst="rect">
            <a:avLst/>
          </a:prstGeom>
          <a:noFill/>
        </p:spPr>
      </p:pic>
      <p:pic>
        <p:nvPicPr>
          <p:cNvPr id="39946" name="Picture 10" descr="Risultati immagini per disegni api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674762">
            <a:off x="183541" y="1032916"/>
            <a:ext cx="1908592" cy="1239888"/>
          </a:xfrm>
          <a:prstGeom prst="rect">
            <a:avLst/>
          </a:prstGeom>
          <a:noFill/>
        </p:spPr>
      </p:pic>
      <p:pic>
        <p:nvPicPr>
          <p:cNvPr id="39948" name="Picture 12" descr="Risultati immagini per disegni api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903586">
            <a:off x="7015058" y="1070569"/>
            <a:ext cx="1948444" cy="1265777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2267744" y="404664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VENDITA AL DETTAGLIO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9850" y="-10082"/>
            <a:ext cx="4422150" cy="399579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Algerian" panose="04020705040A02060702" pitchFamily="82" charset="0"/>
              </a:rPr>
              <a:t>ETICHETTATURA</a:t>
            </a:r>
          </a:p>
        </p:txBody>
      </p:sp>
      <p:sp>
        <p:nvSpPr>
          <p:cNvPr id="3081" name="Freeform: Shape 3080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8992" y="1"/>
            <a:ext cx="866357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19399" y="590602"/>
            <a:ext cx="4045020" cy="626739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Nell’etichetta devono comparire obbligatoriamente i seguenti campi:</a:t>
            </a:r>
          </a:p>
          <a:p>
            <a:pPr>
              <a:lnSpc>
                <a:spcPct val="90000"/>
              </a:lnSpc>
            </a:pPr>
            <a:r>
              <a:rPr lang="it-IT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Denominazione di vendita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deve comparire chiaramente la scritta </a:t>
            </a:r>
            <a:r>
              <a:rPr lang="it-IT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miele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al miele contenuto nel vasetto non può esser aggiunto null’altro 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( noci, nocciole, essenze, ecc.) alla dicitura miele può far seguito l’origine botanica e l’origine geografica</a:t>
            </a:r>
          </a:p>
          <a:p>
            <a:pPr>
              <a:lnSpc>
                <a:spcPct val="90000"/>
              </a:lnSpc>
            </a:pPr>
            <a:r>
              <a:rPr lang="it-IT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 nome o ragione sociale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nome e sede del produttore nel caso sia confezionato da terzi va indicata anche la sede del laboratorio di confezionamento (dal 2023 facoltativo)</a:t>
            </a:r>
          </a:p>
          <a:p>
            <a:pPr>
              <a:lnSpc>
                <a:spcPct val="90000"/>
              </a:lnSpc>
            </a:pPr>
            <a:r>
              <a:rPr lang="it-IT" sz="1600" b="1" u="sng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Paese di origine del prodotto</a:t>
            </a:r>
          </a:p>
          <a:p>
            <a:pPr>
              <a:lnSpc>
                <a:spcPct val="90000"/>
              </a:lnSpc>
            </a:pPr>
            <a:r>
              <a:rPr lang="it-IT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Peso netto indicato con il simbolo g </a:t>
            </a:r>
            <a:r>
              <a:rPr lang="it-IT" sz="16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 caratteri alti almeno 4 mm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è tollerata una 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differenza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di peso massimo di + 10 o - 10 g</a:t>
            </a:r>
          </a:p>
          <a:p>
            <a:pPr>
              <a:lnSpc>
                <a:spcPct val="90000"/>
              </a:lnSpc>
            </a:pPr>
            <a:r>
              <a:rPr lang="it-IT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Numero di lotto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non obbligatorio se nella data di scadenza vengono indicati il giorno, il mese e l’anno</a:t>
            </a:r>
          </a:p>
          <a:p>
            <a:pPr>
              <a:lnSpc>
                <a:spcPct val="90000"/>
              </a:lnSpc>
            </a:pPr>
            <a:r>
              <a:rPr lang="it-IT" sz="1600" b="1" u="sng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Durabilità</a:t>
            </a:r>
            <a:r>
              <a:rPr lang="it-IT" sz="16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da consumarsi entro il 31 dicembre  2027 </a:t>
            </a:r>
          </a:p>
        </p:txBody>
      </p:sp>
      <p:sp>
        <p:nvSpPr>
          <p:cNvPr id="3083" name="Oval 3082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6138" y="3423959"/>
            <a:ext cx="405617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C:\Users\Public\Pictures\Sample Pictures\ape2.gif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915388" y="1331992"/>
            <a:ext cx="2835788" cy="3550038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  <a:noFill/>
        </p:spPr>
      </p:pic>
      <p:sp>
        <p:nvSpPr>
          <p:cNvPr id="3085" name="Freeform: Shape 3084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2201" y="1"/>
            <a:ext cx="1550211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87" name="Straight Connector 3086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04058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9" name="Freeform: Shape 3088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5592435" y="5166682"/>
            <a:ext cx="1376793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91" name="Freeform: Shape 3090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7145" y="6033795"/>
            <a:ext cx="1493298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93" name="Freeform: Shape 3092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8772" y="5519196"/>
            <a:ext cx="1005228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EF4BB5-B1C7-9003-B9F0-225C7B99C049}"/>
              </a:ext>
            </a:extLst>
          </p:cNvPr>
          <p:cNvSpPr txBox="1"/>
          <p:nvPr/>
        </p:nvSpPr>
        <p:spPr>
          <a:xfrm>
            <a:off x="1475656" y="365125"/>
            <a:ext cx="76584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ETICHETTA AMBIENTALE</a:t>
            </a:r>
          </a:p>
        </p:txBody>
      </p:sp>
      <p:pic>
        <p:nvPicPr>
          <p:cNvPr id="7" name="Immagine 6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989A229E-5109-FAB8-CFBC-B6021F874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" y="1952845"/>
            <a:ext cx="2569467" cy="295182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3C30036-D8DA-78E5-4C87-B68B9653D3C1}"/>
              </a:ext>
            </a:extLst>
          </p:cNvPr>
          <p:cNvSpPr txBox="1"/>
          <p:nvPr/>
        </p:nvSpPr>
        <p:spPr>
          <a:xfrm>
            <a:off x="3324594" y="1966055"/>
            <a:ext cx="5809491" cy="2543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VASO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7670D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F1D07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GL70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VETRO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CAPSULA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C/FE91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ALLUMINIO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CARTA SE L’ETICHETTA E’ RIMOVIBILE DAL VASO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VERIFICA LE DISPOSIZIONI DEL TUO COMUNE</a:t>
            </a:r>
          </a:p>
        </p:txBody>
      </p:sp>
    </p:spTree>
    <p:extLst>
      <p:ext uri="{BB962C8B-B14F-4D97-AF65-F5344CB8AC3E}">
        <p14:creationId xmlns:p14="http://schemas.microsoft.com/office/powerpoint/2010/main" val="661113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D648629-109D-4F80-1DBD-E71AE29FA706}"/>
              </a:ext>
            </a:extLst>
          </p:cNvPr>
          <p:cNvSpPr txBox="1"/>
          <p:nvPr/>
        </p:nvSpPr>
        <p:spPr>
          <a:xfrm>
            <a:off x="107504" y="332656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Prodotto da Luca Bianchi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località Costa Masnaga (LC)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Via Dell’ape, 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Confezionato da </a:t>
            </a:r>
            <a:r>
              <a:rPr lang="it-IT" dirty="0">
                <a:solidFill>
                  <a:srgbClr val="00B050"/>
                </a:solidFill>
                <a:latin typeface="Calibri"/>
              </a:rPr>
              <a:t>Gino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Rossi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Giussano (MB)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Piazza Duomo 39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58FCCD9-0867-9F9D-1A9A-95E52F158608}"/>
              </a:ext>
            </a:extLst>
          </p:cNvPr>
          <p:cNvSpPr txBox="1"/>
          <p:nvPr/>
        </p:nvSpPr>
        <p:spPr>
          <a:xfrm>
            <a:off x="107504" y="263691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Conservare in luogo fresco e asciutto lontano da fonti di luce e di calore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9996916-4CB7-23CA-159D-161C64EEE030}"/>
              </a:ext>
            </a:extLst>
          </p:cNvPr>
          <p:cNvSpPr txBox="1"/>
          <p:nvPr/>
        </p:nvSpPr>
        <p:spPr>
          <a:xfrm>
            <a:off x="251520" y="407707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 somministrare a bambini di età inferiore ai 18 mesi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A781D25-C105-6602-3486-A2D1FFEC099E}"/>
              </a:ext>
            </a:extLst>
          </p:cNvPr>
          <p:cNvSpPr txBox="1"/>
          <p:nvPr/>
        </p:nvSpPr>
        <p:spPr>
          <a:xfrm>
            <a:off x="107504" y="5877272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 consumarsi preferibilmente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entro il: 31/12/2028</a:t>
            </a:r>
          </a:p>
        </p:txBody>
      </p:sp>
      <p:pic>
        <p:nvPicPr>
          <p:cNvPr id="7" name="Immagine 6" descr="Immagine che contiene maraca&#10;&#10;Descrizione generata automaticamente">
            <a:extLst>
              <a:ext uri="{FF2B5EF4-FFF2-40B4-BE49-F238E27FC236}">
                <a16:creationId xmlns:a16="http://schemas.microsoft.com/office/drawing/2014/main" id="{4C39986E-66DE-2FEB-17FA-1A870CCAD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09735"/>
            <a:ext cx="1543265" cy="163852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3997E44-B5DE-7D9A-7817-B2F139801570}"/>
              </a:ext>
            </a:extLst>
          </p:cNvPr>
          <p:cNvSpPr txBox="1"/>
          <p:nvPr/>
        </p:nvSpPr>
        <p:spPr>
          <a:xfrm>
            <a:off x="4067944" y="2086982"/>
            <a:ext cx="183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L’apicoltore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CE5EC18-7638-514D-B2BE-82038318BBF9}"/>
              </a:ext>
            </a:extLst>
          </p:cNvPr>
          <p:cNvSpPr txBox="1"/>
          <p:nvPr/>
        </p:nvSpPr>
        <p:spPr>
          <a:xfrm>
            <a:off x="6876256" y="33265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Miele della Brianza Lecchese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1B1DABA-BE99-C5F7-98FB-3EE3A6ED9679}"/>
              </a:ext>
            </a:extLst>
          </p:cNvPr>
          <p:cNvSpPr txBox="1"/>
          <p:nvPr/>
        </p:nvSpPr>
        <p:spPr>
          <a:xfrm>
            <a:off x="7090676" y="194354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Io Riciclo</a:t>
            </a:r>
          </a:p>
        </p:txBody>
      </p:sp>
      <p:pic>
        <p:nvPicPr>
          <p:cNvPr id="13" name="Immagine 12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E5025415-ABC8-BCA7-E466-F74B05B08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957898"/>
            <a:ext cx="600231" cy="68955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C8F9818-1EC1-16E7-54E5-05A4999DCFB7}"/>
              </a:ext>
            </a:extLst>
          </p:cNvPr>
          <p:cNvSpPr txBox="1"/>
          <p:nvPr/>
        </p:nvSpPr>
        <p:spPr>
          <a:xfrm>
            <a:off x="6372200" y="2780928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Vaso   Vetro 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GL70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Capsula Alluminio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C/FE91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Verifica le disposizioni del tuo comune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85B94C4-279F-CF08-C12E-04FFF2AD04B8}"/>
              </a:ext>
            </a:extLst>
          </p:cNvPr>
          <p:cNvSpPr txBox="1"/>
          <p:nvPr/>
        </p:nvSpPr>
        <p:spPr>
          <a:xfrm>
            <a:off x="6588224" y="4723403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00"/>
                </a:highlight>
                <a:uLnTx/>
                <a:uFillTx/>
                <a:latin typeface="Calibri"/>
                <a:ea typeface="+mn-ea"/>
                <a:cs typeface="+mn-cs"/>
              </a:rPr>
              <a:t>Lotto n: L57MG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90063B5-4E96-503C-E645-2DC0842CD23E}"/>
              </a:ext>
            </a:extLst>
          </p:cNvPr>
          <p:cNvSpPr txBox="1"/>
          <p:nvPr/>
        </p:nvSpPr>
        <p:spPr>
          <a:xfrm>
            <a:off x="6588224" y="5877272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Peso netto 500 g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1310D8E-B762-BD34-9F26-E4572D51FEE4}"/>
              </a:ext>
            </a:extLst>
          </p:cNvPr>
          <p:cNvSpPr txBox="1"/>
          <p:nvPr/>
        </p:nvSpPr>
        <p:spPr>
          <a:xfrm>
            <a:off x="4211960" y="4463401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Miele Italiano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17D59E-8925-EEB1-4814-48E6D04A7A04}"/>
              </a:ext>
            </a:extLst>
          </p:cNvPr>
          <p:cNvSpPr txBox="1"/>
          <p:nvPr/>
        </p:nvSpPr>
        <p:spPr>
          <a:xfrm>
            <a:off x="3817431" y="4863511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 acacia/tiglio etc.</a:t>
            </a:r>
          </a:p>
        </p:txBody>
      </p:sp>
    </p:spTree>
    <p:extLst>
      <p:ext uri="{BB962C8B-B14F-4D97-AF65-F5344CB8AC3E}">
        <p14:creationId xmlns:p14="http://schemas.microsoft.com/office/powerpoint/2010/main" val="3378976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116632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sng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Denominazione minima: MIELE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Nella commercializzazione di miele in favo, miele con pezzi di favo, la denominazione di vendita minima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dovrà essere: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·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MIELE in favo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·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MIELE con pezzi di favo</a:t>
            </a:r>
          </a:p>
        </p:txBody>
      </p:sp>
      <p:sp>
        <p:nvSpPr>
          <p:cNvPr id="3" name="Rettangolo 2"/>
          <p:cNvSpPr/>
          <p:nvPr/>
        </p:nvSpPr>
        <p:spPr>
          <a:xfrm>
            <a:off x="251520" y="2492896"/>
            <a:ext cx="4572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sng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Denominazioni facoltative: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· Miele di nettare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· Miele di fiori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· Miele di melata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· Miele scolato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· Miele centrifugato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· Miele torchiato</a:t>
            </a:r>
          </a:p>
        </p:txBody>
      </p:sp>
      <p:sp>
        <p:nvSpPr>
          <p:cNvPr id="4" name="Rettangolo 3"/>
          <p:cNvSpPr/>
          <p:nvPr/>
        </p:nvSpPr>
        <p:spPr>
          <a:xfrm>
            <a:off x="179512" y="4725144"/>
            <a:ext cx="4572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sng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Origine botanica (D.Lgs n. 179/2004 - art. 3): se il miele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proviene soprattutto dall’origine indicata e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 possiede le caratteristiche organolettiche, fisico-chimiche e microscopiche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40966" name="Picture 6" descr="Margherita con ape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196752"/>
            <a:ext cx="4332736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9600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Piana Ricerca e Consulenza srl a socio unico</a:t>
            </a:r>
          </a:p>
        </p:txBody>
      </p:sp>
      <p:sp>
        <p:nvSpPr>
          <p:cNvPr id="4" name="Rettangolo 3"/>
          <p:cNvSpPr/>
          <p:nvPr/>
        </p:nvSpPr>
        <p:spPr>
          <a:xfrm>
            <a:off x="179512" y="5486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via dei Mille 39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40024 Castel San Pietro Terme BO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telefono e fax 051 6951574 - pianaricerca@pianaricerca.it</a:t>
            </a:r>
          </a:p>
        </p:txBody>
      </p:sp>
      <p:sp>
        <p:nvSpPr>
          <p:cNvPr id="5" name="Rettangolo 4"/>
          <p:cNvSpPr/>
          <p:nvPr/>
        </p:nvSpPr>
        <p:spPr>
          <a:xfrm>
            <a:off x="179512" y="1700808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Rapporto di Prova N. 20140870 del 14/10/2014 Pagina 1 /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79512" y="20608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Nostro riferimento 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2014..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Riferimento  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Prodotto   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MIELE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Or. Geo dichiarata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Italia/Italy</a:t>
            </a:r>
          </a:p>
        </p:txBody>
      </p:sp>
      <p:sp>
        <p:nvSpPr>
          <p:cNvPr id="7" name="Rettangolo 6"/>
          <p:cNvSpPr/>
          <p:nvPr/>
        </p:nvSpPr>
        <p:spPr>
          <a:xfrm>
            <a:off x="3131840" y="2060848"/>
            <a:ext cx="5616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Altre informazioni 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SESTO SAN GIOVANNI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Ricevuto il               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25/09/14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inizio/fine analisi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14/10/2014 / 14/10/2014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Origine Bot. Dichiarata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 dichiarata/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declared</a:t>
            </a:r>
          </a:p>
        </p:txBody>
      </p:sp>
      <p:sp>
        <p:nvSpPr>
          <p:cNvPr id="9" name="Rettangolo 8"/>
          <p:cNvSpPr/>
          <p:nvPr/>
        </p:nvSpPr>
        <p:spPr>
          <a:xfrm>
            <a:off x="0" y="328498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Accertamento microscopico 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Metodo microscopico interno modificato da Von der Ohe et al. 2004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3717032"/>
            <a:ext cx="9036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 spettro pollinico corrisponde a quello di un miele con una componente importante di </a:t>
            </a: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ailanto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Il polline di questa specie è presente con una frequenza dell'ordine del 63% delle specie nettarifere. Non sono noti valori di riferimento per mieli uniflorali di questo tipo, tuttavia, in considerazione del </a:t>
            </a:r>
            <a:r>
              <a:rPr kumimoji="0" lang="it-IT" sz="1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generale criterio secondo il quale una specie con percentuale di polline dell'ordine del 45% si considera dominante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si ritiene che lo spettro pollinico possa essere considerato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compatibile con la denominazione uniflorale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Sono presenti anche: </a:t>
            </a:r>
            <a:r>
              <a:rPr kumimoji="0" lang="it-IT" sz="1800" b="1" i="1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melata, vite del </a:t>
            </a:r>
            <a:r>
              <a:rPr kumimoji="0" lang="it-IT" sz="1800" b="1" i="1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Canadà</a:t>
            </a:r>
            <a:r>
              <a:rPr kumimoji="0" lang="it-IT" sz="1800" b="1" i="1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spino di Giuda, trifoglio bianco, ginestrino, </a:t>
            </a:r>
            <a:r>
              <a:rPr kumimoji="0" lang="it-IT" sz="1800" b="1" i="1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cinquefoglio</a:t>
            </a:r>
            <a:r>
              <a:rPr kumimoji="0" lang="it-IT" sz="1800" b="1" i="1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ligustro, rovo o lampone, </a:t>
            </a:r>
            <a:r>
              <a:rPr kumimoji="0" lang="it-IT" sz="1800" b="1" i="1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sofora</a:t>
            </a:r>
            <a:r>
              <a:rPr kumimoji="0" lang="it-IT" sz="1800" b="1" i="1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drupacee del gruppo del ciliegio, spina santa, albero delle farfalle, erba viperina, magnolia, tiglio, castagno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Sono presenti anche pollini di piante prive di nettare: altre graminacee, cipresso o tasso, piantaggine.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65364"/>
            <a:ext cx="5294366" cy="1268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100" b="1" dirty="0"/>
              <a:t>REQUISITI PER IL LOCALE DI SMIELATURA PERMANENTE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105" y="1177116"/>
            <a:ext cx="4638806" cy="5564252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sufficiente aerazione ed illuminazione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pareti facilmente lavabili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fino ad un'altezza di 2 metri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pavimento impermeabile, lavabile e disinfetta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bile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Presenza di un lavabo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con erogazione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di acqua potabile calda e fredda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, fornito di sapone liquido ed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asciugamani a perdere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dispositivi atti ad </a:t>
            </a:r>
            <a:r>
              <a:rPr 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evitare </a:t>
            </a:r>
            <a:r>
              <a:rPr lang="it-IT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l'ingresso di animali indesiderati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disponibilità di </a:t>
            </a:r>
            <a:r>
              <a:rPr lang="it-IT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servizio igienico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ubicato in prossimità del laboratorio che non immetta direttamente nei locali di lavorazione (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non necessario per aziende a conduzione famigliare </a:t>
            </a:r>
            <a:r>
              <a:rPr lang="it-IT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senza dipendenti esterni, </a:t>
            </a:r>
            <a:r>
              <a:rPr lang="it-IT" sz="18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in questo caso può essere utilizzato quello di casa</a:t>
            </a:r>
            <a:r>
              <a:rPr lang="it-IT" sz="1800" u="sng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it-IT" sz="1800" b="1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detersivi</a:t>
            </a:r>
            <a:r>
              <a:rPr lang="it-IT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 i disinfettanti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che devono essere utilizzati per la pulizia dei locali devono essere </a:t>
            </a:r>
            <a:r>
              <a:rPr lang="it-IT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conservati in un armadio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apposito chiudibile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devono essere presenti mobili o altre strutture rivestite in stoffa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it-IT" sz="1800" i="1" u="sng" dirty="0">
                <a:latin typeface="Arial" panose="020B0604020202020204" pitchFamily="34" charset="0"/>
                <a:cs typeface="Arial" panose="020B0604020202020204" pitchFamily="34" charset="0"/>
              </a:rPr>
              <a:t>materiale comunque non lavabile e ricettacolo di polvere e di germi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le attrezzature e gli </a:t>
            </a:r>
            <a:r>
              <a:rPr lang="it-IT" sz="1800" b="1" i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utensili destinati alla smielatura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ed al confezionamento del miele (disopercolatori, smielatori, maturatori, ecc.) devono essere in </a:t>
            </a:r>
            <a:r>
              <a:rPr lang="it-IT" sz="1800" b="1" i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 idoneo a venire in contatto con gli alimenti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e con caratteristiche tali da permettere una facile pulizia</a:t>
            </a:r>
          </a:p>
          <a:p>
            <a:pPr>
              <a:lnSpc>
                <a:spcPct val="90000"/>
              </a:lnSpc>
            </a:pPr>
            <a:endParaRPr lang="it-IT" sz="900" dirty="0"/>
          </a:p>
        </p:txBody>
      </p:sp>
      <p:pic>
        <p:nvPicPr>
          <p:cNvPr id="5" name="Immagine 4" descr="Immagine che contiene interni, ingombro, ciminiera&#10;&#10;Descrizione generata automaticamente">
            <a:extLst>
              <a:ext uri="{FF2B5EF4-FFF2-40B4-BE49-F238E27FC236}">
                <a16:creationId xmlns:a16="http://schemas.microsoft.com/office/drawing/2014/main" id="{C219DEF8-C460-AEB4-1472-E74AB4EF71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6" r="4328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339752" y="1052736"/>
            <a:ext cx="4572000" cy="46166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sng" strike="noStrike" kern="1200" cap="none" spc="0" normalizeH="0" baseline="0" noProof="0" dirty="0">
                <a:ln>
                  <a:noFill/>
                </a:ln>
                <a:solidFill>
                  <a:srgbClr val="E51FB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Approfondimenti: Miele millefiori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(Circolare MIPAAF 31 maggio 2012, n. 4 - Applicazione del D.Lgs n. 179/04, concernente la produzione e la commercializzazione del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miele (GU n. 139 del 16-6-2012).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 può definirsi miele «Millefiori» un prodotto derivante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dalla miscelazione di diversi mieli di origine monofloreale; si dice miele «Millefiori» il prodotto rispondente al Decreto legislativo n. 179 del 21 maggio 2004 - recante «Attuazione della Direttiva CE relativa alla produzione e alla commercializzazione del miele» - e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 il quale non sia definibile una esclusiva (monoflora) o una precisa origine botanica.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986" name="Picture 2" descr="Risultati immagini per disegni ap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20687"/>
            <a:ext cx="1368152" cy="1857808"/>
          </a:xfrm>
          <a:prstGeom prst="rect">
            <a:avLst/>
          </a:prstGeom>
          <a:noFill/>
        </p:spPr>
      </p:pic>
      <p:pic>
        <p:nvPicPr>
          <p:cNvPr id="41988" name="Picture 4" descr="Risultati immagini per disegni ap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3" y="692696"/>
            <a:ext cx="1378757" cy="1872208"/>
          </a:xfrm>
          <a:prstGeom prst="rect">
            <a:avLst/>
          </a:prstGeom>
          <a:noFill/>
        </p:spPr>
      </p:pic>
      <p:pic>
        <p:nvPicPr>
          <p:cNvPr id="41990" name="Picture 6" descr="Risultati immagini per disegni ap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725144"/>
            <a:ext cx="1368152" cy="1857808"/>
          </a:xfrm>
          <a:prstGeom prst="rect">
            <a:avLst/>
          </a:prstGeom>
          <a:noFill/>
        </p:spPr>
      </p:pic>
      <p:pic>
        <p:nvPicPr>
          <p:cNvPr id="41992" name="Picture 8" descr="Risultati immagini per disegni ap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4581127"/>
            <a:ext cx="1440160" cy="1955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179512" y="188640"/>
            <a:ext cx="4292578" cy="6552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ctr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1" i="1" u="sng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Casi particolari: La doppia indicazione floreale e/o vegetale: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400" b="1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1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 doppia indicazione floreale e/o vegetale può essere utilizzata </a:t>
            </a: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condizione che </a:t>
            </a:r>
            <a:r>
              <a:rPr kumimoji="0" lang="en-US" sz="16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fiori e/o </a:t>
            </a:r>
            <a:r>
              <a:rPr kumimoji="0" lang="en-US" sz="16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vegetali indicati abbiano lo 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stesso periodo di produzione </a:t>
            </a: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 nettare e/o melata e siano della 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stessa origine geografica </a:t>
            </a: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(es.: miele di castagno e tiglio);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1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Ciascuna delle origini botaniche indicate deve essere significativa </a:t>
            </a: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 il miele deve provenire interamente o principalmente dalle due origini indicate;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1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Il miele deve avere, come nel caso dell’indicazione monofloreale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caratteristiche organolettiche, fisico-chimiche e microscopiche della duplice origine da cui proviene;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1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Allorché </a:t>
            </a:r>
            <a:r>
              <a:rPr kumimoji="0" lang="en-US" sz="1600" b="1" i="0" u="sng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en-US" sz="1600" b="1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fiori e/o vegetali indicati non hanno lo stesso periodo </a:t>
            </a: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 produzione di nettare e/o di melata e 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 stessa origine geografica</a:t>
            </a: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si può indicare l’origine floreale e/o vegetale duplice o multipla a condizione che il 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highlight>
                  <a:srgbClr val="FF00FF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termine “miscela”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highlight>
                  <a:srgbClr val="FF00FF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appaia</a:t>
            </a:r>
            <a:r>
              <a:rPr lang="en-US" sz="1600" b="1" dirty="0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highlight>
                  <a:srgbClr val="FF00FF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chiaramente in etichetta.</a:t>
            </a:r>
          </a:p>
        </p:txBody>
      </p:sp>
      <p:pic>
        <p:nvPicPr>
          <p:cNvPr id="4" name="Immagine 3" descr="Immagine che contiene insetto, invertebrato, petalo, fiore&#10;&#10;Descrizione generata automaticamente">
            <a:extLst>
              <a:ext uri="{FF2B5EF4-FFF2-40B4-BE49-F238E27FC236}">
                <a16:creationId xmlns:a16="http://schemas.microsoft.com/office/drawing/2014/main" id="{FD2A46DA-7CE6-12C7-DE45-0736F488E9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1" r="5883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23728" y="188640"/>
            <a:ext cx="4572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termine minimo di conservazione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è la data fino alla quale il prodotto conserva le sue proprietà specifiche in adeguate condizioni di conservazione. Va indicato a discrezione del confezionatore. La data deve essere preceduta dalle seguenti espressioni: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“da consumarsi preferibilmente entro il…” quando la data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riporta l’indicazione anche del giorno può sostituire il lotto</a:t>
            </a:r>
          </a:p>
        </p:txBody>
      </p:sp>
      <p:sp>
        <p:nvSpPr>
          <p:cNvPr id="3" name="Rettangolo 2"/>
          <p:cNvSpPr/>
          <p:nvPr/>
        </p:nvSpPr>
        <p:spPr>
          <a:xfrm>
            <a:off x="179512" y="3140968"/>
            <a:ext cx="4572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Diciture corrette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 consumarsi preferibilmente entro fine 2026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 consumarsi preferibilmente entro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fine dicembre 2026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 consumarsi preferibilmente entro il 31/12/2026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283968" y="314096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Diciture errate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 consumarsi entro il 2026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 consumarsi preferibilmente entro il 2026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034" name="Picture 2" descr="Risultati immagini per disegni fior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581128"/>
            <a:ext cx="2592288" cy="1953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188640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sng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 nome o la ragione sociale e l’indirizzo dell’operatore del settore alimentare</a:t>
            </a:r>
            <a:endParaRPr kumimoji="0" lang="it-IT" sz="2000" b="0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83568" y="671691"/>
            <a:ext cx="351013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SI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Bianchi Giorgio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via Tagliamento, 37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Bussolengo (Vr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Prodotto e confezionato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 Bianchi Giorgio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via Tagliamento, 37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Bussolengo (Vr)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Prodotto da Bianchi Giorgio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via Tagliamento, 37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Bussolengo (Vr)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Confezionato in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via Brennero 2,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Pescantina (Vr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Prodotto e confezionato per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Bianchi Giorgio via Tagliamento,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37 Bussolengo (Vr),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 Dolcemiele, Zona industriale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via del Commercio, 9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Bussolengo (Vr)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067944" y="256490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Invasettato da Bianchi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Giorgio per se e per gli amici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srgbClr val="B6170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B6170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Apicoltura Bianchi Giorgio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Apicoltura Bianchi Giorgio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Bussolengo (Vr) Italia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058" name="Picture 2" descr="Risultati immagini per disegni fior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692696"/>
            <a:ext cx="1638672" cy="2347714"/>
          </a:xfrm>
          <a:prstGeom prst="rect">
            <a:avLst/>
          </a:prstGeom>
          <a:noFill/>
        </p:spPr>
      </p:pic>
      <p:pic>
        <p:nvPicPr>
          <p:cNvPr id="45060" name="Picture 4" descr="Risultati immagini per disegni fiori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9744" y="3645024"/>
            <a:ext cx="2304256" cy="30936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67744" y="1052736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Definizione di lotto: </a:t>
            </a:r>
            <a:r>
              <a:rPr kumimoji="0" lang="it-IT" sz="1800" b="0" i="1" u="sng" strike="noStrike" kern="1200" cap="none" spc="0" normalizeH="0" baseline="0" noProof="0" dirty="0">
                <a:ln>
                  <a:noFill/>
                </a:ln>
                <a:solidFill>
                  <a:srgbClr val="2767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prodotto finito ottenuto in circostanze praticamente identiche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Va indicato sempre. Rappresenta una tutela merceologica.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 lotto va indicato facendo precedere il codice dalla lettera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“L” </a:t>
            </a: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 puntata.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Questa può essere omessa qualora sia riportato in modo ben distinto dalle altre indicazioni presenti in etichetta.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· Il codice può essere composto da: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· Numeri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· Lettere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· Numeri + lettere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“L’indicazione del lotto non è richiesta quando la data di scadenza figura con la menzione del giorno, mese e anno”.</a:t>
            </a:r>
          </a:p>
        </p:txBody>
      </p:sp>
      <p:sp>
        <p:nvSpPr>
          <p:cNvPr id="3" name="Rettangolo 2"/>
          <p:cNvSpPr/>
          <p:nvPr/>
        </p:nvSpPr>
        <p:spPr>
          <a:xfrm>
            <a:off x="2267744" y="404664"/>
            <a:ext cx="4464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 lotto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07504" y="443711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 120/05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 aca 120/05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 a 120/05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 consumarsi preferibilmente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entro il 15/05/2028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 Sassari 1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660232" y="4869160"/>
            <a:ext cx="225440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numero di lotto 1969</a:t>
            </a:r>
          </a:p>
        </p:txBody>
      </p:sp>
      <p:sp>
        <p:nvSpPr>
          <p:cNvPr id="6" name="Rettangolo 5"/>
          <p:cNvSpPr/>
          <p:nvPr/>
        </p:nvSpPr>
        <p:spPr>
          <a:xfrm>
            <a:off x="6732240" y="5661248"/>
            <a:ext cx="1080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L. 120/05</a:t>
            </a:r>
          </a:p>
        </p:txBody>
      </p:sp>
      <p:sp>
        <p:nvSpPr>
          <p:cNvPr id="7" name="Rettangolo 6"/>
          <p:cNvSpPr/>
          <p:nvPr/>
        </p:nvSpPr>
        <p:spPr>
          <a:xfrm>
            <a:off x="6660232" y="6021288"/>
            <a:ext cx="13081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(L) 120/05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370FE27-2F8F-EA78-B4AB-7DC144FDEEED}"/>
              </a:ext>
            </a:extLst>
          </p:cNvPr>
          <p:cNvSpPr txBox="1"/>
          <p:nvPr/>
        </p:nvSpPr>
        <p:spPr>
          <a:xfrm>
            <a:off x="107504" y="404664"/>
            <a:ext cx="205273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B050"/>
                </a:solidFill>
              </a:rPr>
              <a:t>Tracciabilità: </a:t>
            </a:r>
            <a:r>
              <a:rPr lang="it-IT" dirty="0"/>
              <a:t>permette di risalire alla data e al luogo di produzione</a:t>
            </a:r>
          </a:p>
          <a:p>
            <a:r>
              <a:rPr lang="it-IT" sz="2000" b="1" dirty="0">
                <a:solidFill>
                  <a:srgbClr val="00B0F0"/>
                </a:solidFill>
              </a:rPr>
              <a:t>Richiami</a:t>
            </a:r>
            <a:r>
              <a:rPr lang="it-IT" dirty="0"/>
              <a:t>: in caso di contaminazioni permette di ritirare dal commercio solo i prodotti contaminati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81E7972-B058-802D-8555-52E57A646382}"/>
              </a:ext>
            </a:extLst>
          </p:cNvPr>
          <p:cNvSpPr txBox="1"/>
          <p:nvPr/>
        </p:nvSpPr>
        <p:spPr>
          <a:xfrm>
            <a:off x="6876256" y="548680"/>
            <a:ext cx="21602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FAFE7"/>
                </a:solidFill>
              </a:rPr>
              <a:t>Controllo qualità: </a:t>
            </a:r>
            <a:r>
              <a:rPr lang="it-IT" dirty="0"/>
              <a:t>aiuta a monitorare la qualità della produzione</a:t>
            </a:r>
          </a:p>
          <a:p>
            <a:r>
              <a:rPr lang="it-IT" sz="2000" b="1" dirty="0">
                <a:solidFill>
                  <a:schemeClr val="accent2">
                    <a:lumMod val="75000"/>
                  </a:schemeClr>
                </a:solidFill>
              </a:rPr>
              <a:t>Normative:</a:t>
            </a:r>
            <a:r>
              <a:rPr lang="it-IT" dirty="0"/>
              <a:t> serve a garantire la sicurezza dei consumatori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DICITURE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it-IT" sz="6600" dirty="0">
                <a:solidFill>
                  <a:srgbClr val="0070C0"/>
                </a:solidFill>
              </a:rPr>
              <a:t>SI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just"/>
            <a:endParaRPr lang="it-IT" sz="1900" b="1" dirty="0"/>
          </a:p>
          <a:p>
            <a:pPr algn="just">
              <a:buNone/>
            </a:pPr>
            <a:r>
              <a:rPr lang="it-IT" sz="1900" b="1" dirty="0">
                <a:solidFill>
                  <a:srgbClr val="0070C0"/>
                </a:solidFill>
              </a:rPr>
              <a:t>Miele</a:t>
            </a:r>
          </a:p>
          <a:p>
            <a:pPr algn="just">
              <a:buNone/>
            </a:pPr>
            <a:r>
              <a:rPr lang="it-IT" sz="1900" b="1" dirty="0">
                <a:solidFill>
                  <a:srgbClr val="0070C0"/>
                </a:solidFill>
              </a:rPr>
              <a:t>Miele di castagno</a:t>
            </a:r>
          </a:p>
          <a:p>
            <a:pPr algn="just">
              <a:buNone/>
            </a:pPr>
            <a:r>
              <a:rPr lang="it-IT" sz="1900" b="1" dirty="0">
                <a:solidFill>
                  <a:srgbClr val="0070C0"/>
                </a:solidFill>
              </a:rPr>
              <a:t>Miele di castagno del monte Baldo</a:t>
            </a:r>
          </a:p>
          <a:p>
            <a:pPr algn="just">
              <a:buNone/>
            </a:pPr>
            <a:r>
              <a:rPr lang="it-IT" sz="1900" b="1" dirty="0">
                <a:solidFill>
                  <a:srgbClr val="0070C0"/>
                </a:solidFill>
              </a:rPr>
              <a:t>Miele in favo di acacia</a:t>
            </a:r>
          </a:p>
          <a:p>
            <a:pPr algn="just">
              <a:buNone/>
            </a:pPr>
            <a:r>
              <a:rPr lang="it-IT" sz="1900" b="1" dirty="0">
                <a:solidFill>
                  <a:srgbClr val="0070C0"/>
                </a:solidFill>
              </a:rPr>
              <a:t>Miele con pezzi di favo di castagno</a:t>
            </a:r>
          </a:p>
          <a:p>
            <a:pPr algn="just">
              <a:buNone/>
            </a:pPr>
            <a:r>
              <a:rPr lang="it-IT" sz="1900" b="1" dirty="0">
                <a:solidFill>
                  <a:srgbClr val="0070C0"/>
                </a:solidFill>
              </a:rPr>
              <a:t>Miele di nettare</a:t>
            </a:r>
          </a:p>
          <a:p>
            <a:pPr algn="just">
              <a:buNone/>
            </a:pPr>
            <a:r>
              <a:rPr lang="it-IT" sz="1900" b="1" dirty="0">
                <a:solidFill>
                  <a:srgbClr val="0070C0"/>
                </a:solidFill>
              </a:rPr>
              <a:t>Miele di melata</a:t>
            </a:r>
          </a:p>
          <a:p>
            <a:pPr algn="just">
              <a:buNone/>
            </a:pPr>
            <a:r>
              <a:rPr lang="it-IT" sz="1900" b="1" dirty="0">
                <a:solidFill>
                  <a:srgbClr val="0070C0"/>
                </a:solidFill>
              </a:rPr>
              <a:t>Miele di fiori</a:t>
            </a:r>
          </a:p>
          <a:p>
            <a:pPr algn="just"/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it-IT" sz="6600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 sz="1800" b="1" dirty="0"/>
          </a:p>
          <a:p>
            <a:endParaRPr lang="it-IT" sz="1800" b="1" dirty="0"/>
          </a:p>
          <a:p>
            <a:pPr>
              <a:buNone/>
            </a:pPr>
            <a:r>
              <a:rPr lang="it-IT" sz="1800" b="1" dirty="0">
                <a:solidFill>
                  <a:srgbClr val="FF0000"/>
                </a:solidFill>
              </a:rPr>
              <a:t>Miele puro di api</a:t>
            </a:r>
          </a:p>
          <a:p>
            <a:pPr>
              <a:buNone/>
            </a:pPr>
            <a:r>
              <a:rPr lang="it-IT" sz="1800" b="1" dirty="0">
                <a:solidFill>
                  <a:srgbClr val="FF0000"/>
                </a:solidFill>
              </a:rPr>
              <a:t> Miele naturale</a:t>
            </a:r>
          </a:p>
          <a:p>
            <a:pPr>
              <a:buNone/>
            </a:pPr>
            <a:r>
              <a:rPr lang="it-IT" sz="1800" b="1" dirty="0">
                <a:solidFill>
                  <a:srgbClr val="FF0000"/>
                </a:solidFill>
              </a:rPr>
              <a:t> Miele espettorante di eucalipto</a:t>
            </a:r>
          </a:p>
          <a:p>
            <a:pPr>
              <a:buNone/>
            </a:pPr>
            <a:r>
              <a:rPr lang="it-IT" sz="1800" b="1" dirty="0">
                <a:solidFill>
                  <a:srgbClr val="FF0000"/>
                </a:solidFill>
              </a:rPr>
              <a:t> Miele afrodisiaco</a:t>
            </a:r>
          </a:p>
          <a:p>
            <a:pPr>
              <a:buNone/>
            </a:pPr>
            <a:r>
              <a:rPr lang="it-IT" sz="1800" b="1" dirty="0">
                <a:solidFill>
                  <a:srgbClr val="FF0000"/>
                </a:solidFill>
              </a:rPr>
              <a:t> Miele di prato</a:t>
            </a:r>
          </a:p>
          <a:p>
            <a:pPr>
              <a:buNone/>
            </a:pPr>
            <a:r>
              <a:rPr lang="it-IT" sz="1800" b="1" dirty="0">
                <a:solidFill>
                  <a:srgbClr val="FF0000"/>
                </a:solidFill>
              </a:rPr>
              <a:t> Miele di montagna</a:t>
            </a:r>
          </a:p>
          <a:p>
            <a:pPr>
              <a:buNone/>
            </a:pPr>
            <a:r>
              <a:rPr lang="it-IT" sz="1800" b="1" dirty="0">
                <a:solidFill>
                  <a:srgbClr val="FF0000"/>
                </a:solidFill>
              </a:rPr>
              <a:t> Miele vergine integrale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>DICITURE SCORRETTE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1224137"/>
          </a:xfrm>
        </p:spPr>
        <p:txBody>
          <a:bodyPr>
            <a:noAutofit/>
          </a:bodyPr>
          <a:lstStyle/>
          <a:p>
            <a:pPr algn="just"/>
            <a:r>
              <a:rPr lang="it-IT" sz="1800" dirty="0"/>
              <a:t>Miele puro – purissimo – vergine integrale – naturale</a:t>
            </a:r>
          </a:p>
          <a:p>
            <a:pPr algn="just"/>
            <a:r>
              <a:rPr lang="it-IT" sz="1800" dirty="0"/>
              <a:t>Miele di prato – miele di montagna ( corretta invece l’indicazione “miele di fiori di montagna)  – miele di bosco  (corretto miele di fiori di bosco)</a:t>
            </a:r>
          </a:p>
          <a:p>
            <a:pPr algn="just"/>
            <a:r>
              <a:rPr lang="it-IT" sz="1800" dirty="0"/>
              <a:t>Miele di eucalipto indicato per influenza</a:t>
            </a: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611560" y="25649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INDICAZIONI FACOLTATIVE</a:t>
            </a: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611560" y="3573016"/>
            <a:ext cx="8229600" cy="1036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683568" y="3645024"/>
            <a:ext cx="8229600" cy="2952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Miele biologico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Miele in favo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Miele centrifugato – miele torchiato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Miele raccolto in primavera 2023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Conservare in luogo fresco asciutto al riparo dalla luce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 disperdere il vetro nell’ambiente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C:\Users\Public\Pictures\Sample Pictures\ape fio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717032"/>
            <a:ext cx="2555776" cy="26507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59632" y="476672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Sigillo di garanzia</a:t>
            </a:r>
          </a:p>
        </p:txBody>
      </p:sp>
      <p:sp>
        <p:nvSpPr>
          <p:cNvPr id="3" name="Rettangolo 2"/>
          <p:cNvSpPr/>
          <p:nvPr/>
        </p:nvSpPr>
        <p:spPr>
          <a:xfrm>
            <a:off x="2267744" y="162880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 contenuto della confezione non deve poter essere modificato senza che essa sia aperta o alterata.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 sigillo è in grado di garantire il consumatore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 il produttore da eventuali manipolazioni.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Sul sigillo di garanzia si possono riportare alcuni dati dell’etichetta.</a:t>
            </a:r>
          </a:p>
        </p:txBody>
      </p:sp>
      <p:pic>
        <p:nvPicPr>
          <p:cNvPr id="46084" name="Picture 4" descr="Vaso di mie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3016"/>
            <a:ext cx="2305130" cy="3068960"/>
          </a:xfrm>
          <a:prstGeom prst="rect">
            <a:avLst/>
          </a:prstGeom>
          <a:noFill/>
        </p:spPr>
      </p:pic>
      <p:pic>
        <p:nvPicPr>
          <p:cNvPr id="6" name="Picture 4" descr="Vaso di mie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3573016"/>
            <a:ext cx="2305130" cy="3068960"/>
          </a:xfrm>
          <a:prstGeom prst="rect">
            <a:avLst/>
          </a:prstGeom>
          <a:noFill/>
        </p:spPr>
      </p:pic>
      <p:pic>
        <p:nvPicPr>
          <p:cNvPr id="46086" name="Picture 6" descr="SIGILLO DI QUALITÀ MIELE - FORMATO GRANDE - 1000P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418988">
            <a:off x="3259688" y="3825027"/>
            <a:ext cx="2545085" cy="25450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it-IT" dirty="0">
                <a:latin typeface="Algerian" panose="04020705040A02060702" pitchFamily="82" charset="0"/>
              </a:rPr>
              <a:t>DIVERSE TIPOLOGIE </a:t>
            </a:r>
            <a:r>
              <a:rPr lang="it-IT" dirty="0" err="1">
                <a:latin typeface="Algerian" panose="04020705040A02060702" pitchFamily="82" charset="0"/>
              </a:rPr>
              <a:t>DI</a:t>
            </a:r>
            <a:r>
              <a:rPr lang="it-IT" dirty="0">
                <a:latin typeface="Algerian" panose="04020705040A02060702" pitchFamily="82" charset="0"/>
              </a:rPr>
              <a:t> MIELI</a:t>
            </a:r>
          </a:p>
        </p:txBody>
      </p:sp>
      <p:sp>
        <p:nvSpPr>
          <p:cNvPr id="10" name="Elaborazione 9"/>
          <p:cNvSpPr/>
          <p:nvPr/>
        </p:nvSpPr>
        <p:spPr>
          <a:xfrm>
            <a:off x="395536" y="2204864"/>
            <a:ext cx="1152128" cy="792088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00B0F0"/>
                </a:solidFill>
              </a:rPr>
              <a:t>AGRUMI</a:t>
            </a:r>
          </a:p>
        </p:txBody>
      </p:sp>
      <p:sp>
        <p:nvSpPr>
          <p:cNvPr id="11" name="Elaborazione 10"/>
          <p:cNvSpPr/>
          <p:nvPr/>
        </p:nvSpPr>
        <p:spPr>
          <a:xfrm>
            <a:off x="395536" y="2996952"/>
            <a:ext cx="1152128" cy="792088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00B0F0"/>
                </a:solidFill>
              </a:rPr>
              <a:t>TIMO</a:t>
            </a:r>
          </a:p>
        </p:txBody>
      </p:sp>
      <p:sp>
        <p:nvSpPr>
          <p:cNvPr id="12" name="Elaborazione 11"/>
          <p:cNvSpPr/>
          <p:nvPr/>
        </p:nvSpPr>
        <p:spPr>
          <a:xfrm>
            <a:off x="395536" y="3789040"/>
            <a:ext cx="1152128" cy="792088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00B0F0"/>
                </a:solidFill>
              </a:rPr>
              <a:t>CARDO</a:t>
            </a:r>
          </a:p>
        </p:txBody>
      </p:sp>
      <p:sp>
        <p:nvSpPr>
          <p:cNvPr id="13" name="Ovale 12"/>
          <p:cNvSpPr/>
          <p:nvPr/>
        </p:nvSpPr>
        <p:spPr>
          <a:xfrm>
            <a:off x="1835696" y="1124744"/>
            <a:ext cx="2088232" cy="1296144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3500000" scaled="1"/>
            <a:tileRect/>
          </a:gradFill>
          <a:ln w="762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MIELI CHIMICI</a:t>
            </a:r>
          </a:p>
        </p:txBody>
      </p:sp>
      <p:sp>
        <p:nvSpPr>
          <p:cNvPr id="14" name="Ovale 13"/>
          <p:cNvSpPr/>
          <p:nvPr/>
        </p:nvSpPr>
        <p:spPr>
          <a:xfrm>
            <a:off x="1979712" y="2276872"/>
            <a:ext cx="1944216" cy="12961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/>
              <a:t>TIGLIO</a:t>
            </a:r>
          </a:p>
        </p:txBody>
      </p:sp>
      <p:sp>
        <p:nvSpPr>
          <p:cNvPr id="15" name="Ovale 14"/>
          <p:cNvSpPr/>
          <p:nvPr/>
        </p:nvSpPr>
        <p:spPr>
          <a:xfrm>
            <a:off x="1979712" y="3429000"/>
            <a:ext cx="1944216" cy="12961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AILANTO</a:t>
            </a:r>
          </a:p>
        </p:txBody>
      </p:sp>
      <p:sp>
        <p:nvSpPr>
          <p:cNvPr id="17" name="Pentagono regolare 16"/>
          <p:cNvSpPr/>
          <p:nvPr/>
        </p:nvSpPr>
        <p:spPr>
          <a:xfrm>
            <a:off x="4067944" y="908720"/>
            <a:ext cx="2160240" cy="1224136"/>
          </a:xfrm>
          <a:prstGeom prst="pentagon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ln w="18415" cmpd="sng">
                  <a:solidFill>
                    <a:srgbClr val="AC75D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MIELI ANIMALI</a:t>
            </a:r>
          </a:p>
        </p:txBody>
      </p:sp>
      <p:sp>
        <p:nvSpPr>
          <p:cNvPr id="18" name="Pentagono regolare 17"/>
          <p:cNvSpPr/>
          <p:nvPr/>
        </p:nvSpPr>
        <p:spPr>
          <a:xfrm>
            <a:off x="4067944" y="2132856"/>
            <a:ext cx="2232248" cy="1008112"/>
          </a:xfrm>
          <a:prstGeom prst="pent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/>
              <a:t>EUCALIPTO</a:t>
            </a:r>
          </a:p>
        </p:txBody>
      </p:sp>
      <p:sp>
        <p:nvSpPr>
          <p:cNvPr id="19" name="Pentagono regolare 18"/>
          <p:cNvSpPr/>
          <p:nvPr/>
        </p:nvSpPr>
        <p:spPr>
          <a:xfrm>
            <a:off x="3923928" y="3140968"/>
            <a:ext cx="2448272" cy="1008112"/>
          </a:xfrm>
          <a:prstGeom prst="pent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/>
              <a:t>TARASSACO</a:t>
            </a:r>
          </a:p>
        </p:txBody>
      </p:sp>
      <p:sp>
        <p:nvSpPr>
          <p:cNvPr id="20" name="Pentagono regolare 19"/>
          <p:cNvSpPr/>
          <p:nvPr/>
        </p:nvSpPr>
        <p:spPr>
          <a:xfrm>
            <a:off x="4067944" y="4149080"/>
            <a:ext cx="2232248" cy="1008112"/>
          </a:xfrm>
          <a:prstGeom prst="pent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/>
              <a:t>COLZA</a:t>
            </a:r>
          </a:p>
        </p:txBody>
      </p:sp>
      <p:sp>
        <p:nvSpPr>
          <p:cNvPr id="21" name="Cubo 20"/>
          <p:cNvSpPr/>
          <p:nvPr/>
        </p:nvSpPr>
        <p:spPr>
          <a:xfrm>
            <a:off x="6588224" y="1052736"/>
            <a:ext cx="2376264" cy="1216152"/>
          </a:xfrm>
          <a:prstGeom prst="cub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76200">
            <a:solidFill>
              <a:schemeClr val="accent1">
                <a:lumMod val="20000"/>
                <a:lumOff val="80000"/>
              </a:schemeClr>
            </a:solidFill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MIELI CARAMELLATI</a:t>
            </a:r>
          </a:p>
        </p:txBody>
      </p:sp>
      <p:sp>
        <p:nvSpPr>
          <p:cNvPr id="22" name="Cubo 21"/>
          <p:cNvSpPr/>
          <p:nvPr/>
        </p:nvSpPr>
        <p:spPr>
          <a:xfrm>
            <a:off x="6372200" y="2276872"/>
            <a:ext cx="2376264" cy="1368152"/>
          </a:xfrm>
          <a:prstGeom prst="cub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/>
              <a:t>MELATA METCALFA </a:t>
            </a:r>
            <a:r>
              <a:rPr lang="it-IT" sz="2400" b="1" dirty="0"/>
              <a:t>E ABETE</a:t>
            </a:r>
          </a:p>
        </p:txBody>
      </p:sp>
      <p:sp>
        <p:nvSpPr>
          <p:cNvPr id="23" name="Cubo 22"/>
          <p:cNvSpPr/>
          <p:nvPr/>
        </p:nvSpPr>
        <p:spPr>
          <a:xfrm>
            <a:off x="6084168" y="3645024"/>
            <a:ext cx="2376264" cy="1216152"/>
          </a:xfrm>
          <a:prstGeom prst="cub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/>
              <a:t>ERICA</a:t>
            </a:r>
          </a:p>
        </p:txBody>
      </p:sp>
      <p:sp>
        <p:nvSpPr>
          <p:cNvPr id="24" name="Cilindro 23"/>
          <p:cNvSpPr/>
          <p:nvPr/>
        </p:nvSpPr>
        <p:spPr>
          <a:xfrm>
            <a:off x="1403648" y="5229200"/>
            <a:ext cx="1512168" cy="1512168"/>
          </a:xfrm>
          <a:prstGeom prst="can">
            <a:avLst/>
          </a:prstGeom>
          <a:solidFill>
            <a:srgbClr val="CFAF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anDown">
              <a:avLst/>
            </a:prstTxWarp>
          </a:bodyPr>
          <a:lstStyle/>
          <a:p>
            <a:pPr algn="ctr"/>
            <a:r>
              <a:rPr lang="it-IT" sz="2400" b="1" dirty="0"/>
              <a:t>MIELI AMARI</a:t>
            </a:r>
          </a:p>
        </p:txBody>
      </p:sp>
      <p:sp>
        <p:nvSpPr>
          <p:cNvPr id="25" name="Cilindro 24"/>
          <p:cNvSpPr/>
          <p:nvPr/>
        </p:nvSpPr>
        <p:spPr>
          <a:xfrm>
            <a:off x="3203848" y="5301208"/>
            <a:ext cx="1872208" cy="1440160"/>
          </a:xfrm>
          <a:prstGeom prst="can">
            <a:avLst/>
          </a:prstGeom>
          <a:solidFill>
            <a:srgbClr val="CFAF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anDown">
              <a:avLst/>
            </a:prstTxWarp>
          </a:bodyPr>
          <a:lstStyle/>
          <a:p>
            <a:pPr algn="ctr"/>
            <a:r>
              <a:rPr lang="it-IT" sz="2400" b="1" dirty="0"/>
              <a:t>CASTAGNO</a:t>
            </a:r>
          </a:p>
        </p:txBody>
      </p:sp>
      <p:sp>
        <p:nvSpPr>
          <p:cNvPr id="26" name="Cilindro 25"/>
          <p:cNvSpPr/>
          <p:nvPr/>
        </p:nvSpPr>
        <p:spPr>
          <a:xfrm>
            <a:off x="5364088" y="5301208"/>
            <a:ext cx="2160240" cy="1440160"/>
          </a:xfrm>
          <a:prstGeom prst="can">
            <a:avLst/>
          </a:prstGeom>
          <a:solidFill>
            <a:srgbClr val="CFAF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anDown">
              <a:avLst/>
            </a:prstTxWarp>
          </a:bodyPr>
          <a:lstStyle/>
          <a:p>
            <a:pPr algn="ctr"/>
            <a:r>
              <a:rPr lang="it-IT" sz="2400" b="1" dirty="0"/>
              <a:t>CORBEZZOLO</a:t>
            </a:r>
          </a:p>
        </p:txBody>
      </p:sp>
      <p:sp>
        <p:nvSpPr>
          <p:cNvPr id="4" name="Elaborazione 3"/>
          <p:cNvSpPr/>
          <p:nvPr/>
        </p:nvSpPr>
        <p:spPr>
          <a:xfrm>
            <a:off x="323528" y="1412776"/>
            <a:ext cx="1368152" cy="792088"/>
          </a:xfrm>
          <a:prstGeom prst="flowChartProcess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</a:rPr>
              <a:t>MIELI FLOREALI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ile 2"/>
          <p:cNvSpPr/>
          <p:nvPr/>
        </p:nvSpPr>
        <p:spPr>
          <a:xfrm>
            <a:off x="683568" y="2276872"/>
            <a:ext cx="2232248" cy="2088232"/>
          </a:xfrm>
          <a:prstGeom prst="smileyFace">
            <a:avLst/>
          </a:prstGeom>
          <a:solidFill>
            <a:srgbClr val="FFFF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b="1" dirty="0">
              <a:solidFill>
                <a:srgbClr val="00B050"/>
              </a:solidFill>
            </a:endParaRPr>
          </a:p>
          <a:p>
            <a:pPr algn="ctr"/>
            <a:r>
              <a:rPr lang="it-IT" sz="2800" b="1" dirty="0">
                <a:solidFill>
                  <a:srgbClr val="00B050"/>
                </a:solidFill>
              </a:rPr>
              <a:t>ACACIA</a:t>
            </a:r>
          </a:p>
        </p:txBody>
      </p:sp>
      <p:sp>
        <p:nvSpPr>
          <p:cNvPr id="4" name="Smile 3"/>
          <p:cNvSpPr/>
          <p:nvPr/>
        </p:nvSpPr>
        <p:spPr>
          <a:xfrm>
            <a:off x="2411760" y="4293096"/>
            <a:ext cx="2232248" cy="2088232"/>
          </a:xfrm>
          <a:prstGeom prst="smileyFace">
            <a:avLst/>
          </a:prstGeom>
          <a:solidFill>
            <a:srgbClr val="FFFF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b="1" dirty="0">
              <a:solidFill>
                <a:srgbClr val="00B050"/>
              </a:solidFill>
            </a:endParaRPr>
          </a:p>
          <a:p>
            <a:pPr algn="ctr"/>
            <a:r>
              <a:rPr lang="it-IT" sz="2800" b="1" dirty="0">
                <a:solidFill>
                  <a:srgbClr val="00B050"/>
                </a:solidFill>
              </a:rPr>
              <a:t>SULLA</a:t>
            </a:r>
          </a:p>
        </p:txBody>
      </p:sp>
      <p:sp>
        <p:nvSpPr>
          <p:cNvPr id="5" name="Smile 4"/>
          <p:cNvSpPr/>
          <p:nvPr/>
        </p:nvSpPr>
        <p:spPr>
          <a:xfrm>
            <a:off x="5004048" y="4365104"/>
            <a:ext cx="2304256" cy="2088232"/>
          </a:xfrm>
          <a:prstGeom prst="smileyFace">
            <a:avLst/>
          </a:prstGeom>
          <a:solidFill>
            <a:srgbClr val="FFFF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solidFill>
                <a:srgbClr val="00B050"/>
              </a:solidFill>
            </a:endParaRPr>
          </a:p>
          <a:p>
            <a:pPr algn="ctr"/>
            <a:r>
              <a:rPr lang="it-IT" b="1" dirty="0">
                <a:solidFill>
                  <a:srgbClr val="00B050"/>
                </a:solidFill>
              </a:rPr>
              <a:t>RODODENDRO</a:t>
            </a:r>
          </a:p>
        </p:txBody>
      </p:sp>
      <p:sp>
        <p:nvSpPr>
          <p:cNvPr id="6" name="Smile 5"/>
          <p:cNvSpPr/>
          <p:nvPr/>
        </p:nvSpPr>
        <p:spPr>
          <a:xfrm>
            <a:off x="6372200" y="2276872"/>
            <a:ext cx="2232248" cy="2088232"/>
          </a:xfrm>
          <a:prstGeom prst="smileyFace">
            <a:avLst/>
          </a:prstGeom>
          <a:solidFill>
            <a:srgbClr val="FFFF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b="1" dirty="0">
              <a:solidFill>
                <a:srgbClr val="00B050"/>
              </a:solidFill>
            </a:endParaRPr>
          </a:p>
          <a:p>
            <a:pPr algn="ctr"/>
            <a:r>
              <a:rPr lang="it-IT" sz="2400" b="1" dirty="0">
                <a:solidFill>
                  <a:srgbClr val="00B050"/>
                </a:solidFill>
              </a:rPr>
              <a:t>GIRASOLE</a:t>
            </a:r>
          </a:p>
        </p:txBody>
      </p:sp>
      <p:sp>
        <p:nvSpPr>
          <p:cNvPr id="7" name="Smile 6"/>
          <p:cNvSpPr/>
          <p:nvPr/>
        </p:nvSpPr>
        <p:spPr>
          <a:xfrm>
            <a:off x="3131840" y="476672"/>
            <a:ext cx="3024336" cy="288032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b="1" dirty="0">
              <a:solidFill>
                <a:srgbClr val="00B050"/>
              </a:solidFill>
            </a:endParaRPr>
          </a:p>
          <a:p>
            <a:pPr algn="ctr"/>
            <a:r>
              <a:rPr lang="it-IT" sz="2800" b="1" dirty="0">
                <a:solidFill>
                  <a:srgbClr val="00B050"/>
                </a:solidFill>
                <a:latin typeface="Algerian" panose="04020705040A02060702" pitchFamily="82" charset="0"/>
              </a:rPr>
              <a:t>MIELI DEBOLI</a:t>
            </a:r>
          </a:p>
        </p:txBody>
      </p:sp>
      <p:pic>
        <p:nvPicPr>
          <p:cNvPr id="8" name="Immagine 7" descr="APEMA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1445642" cy="1572665"/>
          </a:xfrm>
          <a:prstGeom prst="rect">
            <a:avLst/>
          </a:prstGeom>
        </p:spPr>
      </p:pic>
      <p:pic>
        <p:nvPicPr>
          <p:cNvPr id="9" name="Immagine 8" descr="APEMA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4288" y="404664"/>
            <a:ext cx="1445642" cy="1572665"/>
          </a:xfrm>
          <a:prstGeom prst="rect">
            <a:avLst/>
          </a:prstGeom>
        </p:spPr>
      </p:pic>
      <p:pic>
        <p:nvPicPr>
          <p:cNvPr id="10" name="Immagine 9" descr="APEMA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869160"/>
            <a:ext cx="1445642" cy="1572665"/>
          </a:xfrm>
          <a:prstGeom prst="rect">
            <a:avLst/>
          </a:prstGeom>
        </p:spPr>
      </p:pic>
      <p:pic>
        <p:nvPicPr>
          <p:cNvPr id="11" name="Immagine 10" descr="APEMA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2" y="4797152"/>
            <a:ext cx="1445642" cy="15726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8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magine 6" descr="Immagine che contiene aria aperta, vestiti, persona, albero&#10;&#10;Il contenuto generato dall'IA potrebbe non essere corretto.">
            <a:extLst>
              <a:ext uri="{FF2B5EF4-FFF2-40B4-BE49-F238E27FC236}">
                <a16:creationId xmlns:a16="http://schemas.microsoft.com/office/drawing/2014/main" id="{CC4493C1-2423-6938-983D-245215A76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7" r="20310"/>
          <a:stretch/>
        </p:blipFill>
        <p:spPr>
          <a:xfrm>
            <a:off x="1" y="10"/>
            <a:ext cx="3047695" cy="6857990"/>
          </a:xfrm>
          <a:prstGeom prst="rect">
            <a:avLst/>
          </a:prstGeom>
        </p:spPr>
      </p:pic>
      <p:pic>
        <p:nvPicPr>
          <p:cNvPr id="3" name="Immagine 2" descr="Immagine che contiene aria aperta, arredo, pianta, vestiti&#10;&#10;Il contenuto generato dall'IA potrebbe non essere corretto.">
            <a:extLst>
              <a:ext uri="{FF2B5EF4-FFF2-40B4-BE49-F238E27FC236}">
                <a16:creationId xmlns:a16="http://schemas.microsoft.com/office/drawing/2014/main" id="{36F21245-6467-B265-FFC4-CE9B1C506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3" r="20373"/>
          <a:stretch/>
        </p:blipFill>
        <p:spPr>
          <a:xfrm>
            <a:off x="3048153" y="10"/>
            <a:ext cx="3047694" cy="6857990"/>
          </a:xfrm>
          <a:prstGeom prst="rect">
            <a:avLst/>
          </a:prstGeom>
        </p:spPr>
      </p:pic>
      <p:pic>
        <p:nvPicPr>
          <p:cNvPr id="9" name="Immagine 8" descr="Immagine che contiene vestiti, aria aperta, persona, pianta&#10;&#10;Il contenuto generato dall'IA potrebbe non essere corretto.">
            <a:extLst>
              <a:ext uri="{FF2B5EF4-FFF2-40B4-BE49-F238E27FC236}">
                <a16:creationId xmlns:a16="http://schemas.microsoft.com/office/drawing/2014/main" id="{B0725592-1387-0F31-DD24-F6B6653BF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r="19096"/>
          <a:stretch/>
        </p:blipFill>
        <p:spPr>
          <a:xfrm>
            <a:off x="6096305" y="10"/>
            <a:ext cx="30476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991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1" name="Rectangle 1844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321732"/>
            <a:ext cx="5293730" cy="1964266"/>
          </a:xfrm>
          <a:prstGeom prst="rect">
            <a:avLst/>
          </a:prstGeom>
          <a:solidFill>
            <a:srgbClr val="593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3192" y="491260"/>
            <a:ext cx="4945641" cy="1625210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MELATA</a:t>
            </a:r>
          </a:p>
        </p:txBody>
      </p:sp>
      <p:pic>
        <p:nvPicPr>
          <p:cNvPr id="18434" name="Picture 2" descr="Risultati immagini per melata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8237" r="18480"/>
          <a:stretch/>
        </p:blipFill>
        <p:spPr bwMode="auto">
          <a:xfrm>
            <a:off x="245659" y="2454903"/>
            <a:ext cx="2582101" cy="4080254"/>
          </a:xfrm>
          <a:prstGeom prst="rect">
            <a:avLst/>
          </a:prstGeom>
          <a:noFill/>
        </p:spPr>
      </p:pic>
      <p:pic>
        <p:nvPicPr>
          <p:cNvPr id="18436" name="Picture 4" descr="Risultati immagini per melata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8818" r="17900" b="1"/>
          <a:stretch/>
        </p:blipFill>
        <p:spPr bwMode="auto">
          <a:xfrm>
            <a:off x="2956695" y="2454901"/>
            <a:ext cx="2582102" cy="4080255"/>
          </a:xfrm>
          <a:prstGeom prst="rect">
            <a:avLst/>
          </a:prstGeom>
          <a:noFill/>
        </p:spPr>
      </p:pic>
      <p:sp>
        <p:nvSpPr>
          <p:cNvPr id="18443" name="Rectangle 1844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7731" y="321732"/>
            <a:ext cx="323497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45295" y="336928"/>
            <a:ext cx="3153045" cy="60444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it-IT" sz="13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it-IT" sz="1300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it-IT" sz="1800" b="1" i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Sostanza zuccherina prodotta da inset</a:t>
            </a:r>
            <a:r>
              <a:rPr lang="it-IT" sz="1600" i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 che parassitano la linfa delle piante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600" i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b="1" i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Metcalfa</a:t>
            </a:r>
            <a:r>
              <a:rPr lang="it-IT" sz="1600" i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Secrezione vischiosa </a:t>
            </a:r>
            <a:r>
              <a:rPr lang="it-IT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imbratta la vegetazione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600" i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Inizialmente trasparente diviene poi di colorito scuro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Viene raccolta dalle api in posti poveri di fioriture e in periodo di scarse fioriture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 b="1" i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Abete bianco e rosso – salice – castagno – acero – pioppo – noce – quercia – tiglio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miele di melata ha: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 contenuto in glucosio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 acido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 b="1" i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Molti minerali (ferro – manganese – rame)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it-IT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potere nutritivo maggiore </a:t>
            </a:r>
            <a:r>
              <a:rPr lang="it-IT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rispetto al miele da nettare e si conserva meglio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tavolo, interni, parecchi&#10;&#10;Descrizione generata automaticamente">
            <a:extLst>
              <a:ext uri="{FF2B5EF4-FFF2-40B4-BE49-F238E27FC236}">
                <a16:creationId xmlns:a16="http://schemas.microsoft.com/office/drawing/2014/main" id="{12A732E9-7A08-6DE4-CF73-F62F41D23D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" r="22254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154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5913074"/>
            <a:ext cx="8640959" cy="6262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600" b="1" dirty="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ANALISI SENSORIALE E GUSTATIVA DEL MIELE </a:t>
            </a:r>
          </a:p>
        </p:txBody>
      </p:sp>
      <p:pic>
        <p:nvPicPr>
          <p:cNvPr id="5" name="Immagine 4" descr="Immagine che contiene cibo, tazza&#10;&#10;Descrizione generata automaticamente">
            <a:extLst>
              <a:ext uri="{FF2B5EF4-FFF2-40B4-BE49-F238E27FC236}">
                <a16:creationId xmlns:a16="http://schemas.microsoft.com/office/drawing/2014/main" id="{412231F1-63B3-F880-E1B7-7EB9F4D82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" y="-20267"/>
            <a:ext cx="3487321" cy="4649762"/>
          </a:xfrm>
          <a:prstGeom prst="rect">
            <a:avLst/>
          </a:prstGeom>
        </p:spPr>
      </p:pic>
      <p:pic>
        <p:nvPicPr>
          <p:cNvPr id="1026" name="Picture 2" descr="https://terrauomocielo.files.wordpress.com/2014/04/lingua.jpg?w=748&amp;h=314"/>
          <p:cNvPicPr>
            <a:picLocks noChangeAspect="1" noChangeArrowheads="1"/>
          </p:cNvPicPr>
          <p:nvPr/>
        </p:nvPicPr>
        <p:blipFill rotWithShape="1">
          <a:blip r:embed="rId3" cstate="print"/>
          <a:srcRect b="3382"/>
          <a:stretch/>
        </p:blipFill>
        <p:spPr bwMode="auto">
          <a:xfrm>
            <a:off x="3669912" y="415552"/>
            <a:ext cx="5474087" cy="2221360"/>
          </a:xfrm>
          <a:prstGeom prst="rect">
            <a:avLst/>
          </a:prstGeom>
          <a:noFill/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04296" y="2945078"/>
            <a:ext cx="5088184" cy="271617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VISTA: 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colore, stato fisico ( liquido cristallizzato), limpidezza, presenza di schiuma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UDITO: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miele fermentato all’apertura del vasetto sfiato di gas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OLFATTO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percezione dell’odore e dell’aroma del miele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GUSTO</a:t>
            </a:r>
            <a:r>
              <a:rPr lang="it-IT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dolce, acido, amaro, salato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TATTO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: miele a cristalli fini, grossi, ruvidi, morbidi, compatti</a:t>
            </a:r>
          </a:p>
        </p:txBody>
      </p:sp>
      <p:grpSp>
        <p:nvGrpSpPr>
          <p:cNvPr id="1036" name="Group 1032">
            <a:extLst>
              <a:ext uri="{FF2B5EF4-FFF2-40B4-BE49-F238E27FC236}">
                <a16:creationId xmlns:a16="http://schemas.microsoft.com/office/drawing/2014/main" id="{D4469D90-62FA-49B2-981E-5305361D5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19355" y="4592474"/>
            <a:ext cx="846287" cy="847206"/>
            <a:chOff x="8183879" y="1000124"/>
            <a:chExt cx="1562267" cy="1172973"/>
          </a:xfrm>
        </p:grpSpPr>
        <p:sp>
          <p:nvSpPr>
            <p:cNvPr id="1034" name="Freeform 5">
              <a:extLst>
                <a:ext uri="{FF2B5EF4-FFF2-40B4-BE49-F238E27FC236}">
                  <a16:creationId xmlns:a16="http://schemas.microsoft.com/office/drawing/2014/main" id="{281E6897-9689-4C48-ADC3-9F41AAE3A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5" name="Freeform 5">
              <a:extLst>
                <a:ext uri="{FF2B5EF4-FFF2-40B4-BE49-F238E27FC236}">
                  <a16:creationId xmlns:a16="http://schemas.microsoft.com/office/drawing/2014/main" id="{404E145C-C4EA-4DED-B029-22B811FCE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/>
          <p:cNvSpPr txBox="1"/>
          <p:nvPr/>
        </p:nvSpPr>
        <p:spPr>
          <a:xfrm>
            <a:off x="179512" y="0"/>
            <a:ext cx="3983776" cy="68579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 è il </a:t>
            </a:r>
            <a:r>
              <a:rPr lang="en-US" b="1" i="1" u="sng" dirty="0">
                <a:latin typeface="Arial" panose="020B0604020202020204" pitchFamily="34" charset="0"/>
                <a:cs typeface="Arial" panose="020B0604020202020204" pitchFamily="34" charset="0"/>
              </a:rPr>
              <a:t>senso </a:t>
            </a:r>
            <a:r>
              <a:rPr lang="en-US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dominante</a:t>
            </a:r>
            <a:r>
              <a:rPr lang="en-US" b="1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 vista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influenza la percezione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gli attributi visivi hanno maggior importanza rispetto agli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altri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ed influenzano la percezione delle altre caratteristiche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Olfatto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10 cm2  di mucosa olfattiva riescono a distinguere 40.000 odori diversi.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Odori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::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Erbacei – vegetali – nutty – caramellati – legnosi – terrosi – chimici – pungenti – ossidato – biologici – floreali – speziati – fruttati - animali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u="sng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Gusto</a:t>
            </a:r>
            <a:r>
              <a:rPr lang="en-US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è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 senso chimico riconosce le sostanze solubili nella saliva;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dolce = zuccheri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salato = Na+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acido = ione idrogeno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amaro = sostanze diverse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umani = glutammato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Altre sensibilità della bocca sono </a:t>
            </a:r>
            <a:r>
              <a:rPr lang="en-US" i="1" u="sng" dirty="0">
                <a:latin typeface="Arial" panose="020B0604020202020204" pitchFamily="34" charset="0"/>
                <a:cs typeface="Arial" panose="020B0604020202020204" pitchFamily="34" charset="0"/>
              </a:rPr>
              <a:t>caldo/freddo – piccante – astringente – liscio/rugoso 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pic>
        <p:nvPicPr>
          <p:cNvPr id="4" name="Immagine 3" descr="Immagine che contiene testo, tavolo, tazza, cibo&#10;&#10;Descrizione generata automaticamente">
            <a:extLst>
              <a:ext uri="{FF2B5EF4-FFF2-40B4-BE49-F238E27FC236}">
                <a16:creationId xmlns:a16="http://schemas.microsoft.com/office/drawing/2014/main" id="{879684C6-DBDE-2D02-D6EC-F3989C487C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_ruota-aromi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4185" y="0"/>
            <a:ext cx="691563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lgerian" panose="04020705040A02060702" pitchFamily="82" charset="0"/>
              </a:rPr>
              <a:t>PROPRIETA’ FISIOLOGICHE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808" y="1201962"/>
            <a:ext cx="9129192" cy="35231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000" b="1" u="sng" dirty="0">
                <a:solidFill>
                  <a:srgbClr val="FF0000"/>
                </a:solidFill>
              </a:rPr>
              <a:t>Azione probiotica</a:t>
            </a:r>
            <a:r>
              <a:rPr lang="it-IT" sz="2000" dirty="0"/>
              <a:t>:  </a:t>
            </a:r>
            <a:r>
              <a:rPr lang="it-IT" sz="2000" i="1" u="sng" dirty="0">
                <a:solidFill>
                  <a:srgbClr val="0070C0"/>
                </a:solidFill>
              </a:rPr>
              <a:t>rivitalizza la flora intestinale </a:t>
            </a:r>
            <a:r>
              <a:rPr lang="it-IT" sz="2000" dirty="0"/>
              <a:t>con conseguente effetto positivo sull’apparato digerente</a:t>
            </a:r>
          </a:p>
          <a:p>
            <a:pPr marL="0" indent="0" algn="just">
              <a:buNone/>
            </a:pPr>
            <a:r>
              <a:rPr lang="it-IT" sz="2000" b="1" i="1" u="sng" dirty="0">
                <a:solidFill>
                  <a:srgbClr val="0070C0"/>
                </a:solidFill>
              </a:rPr>
              <a:t>Presenza di </a:t>
            </a:r>
            <a:r>
              <a:rPr lang="it-IT" sz="2000" b="1" i="1" u="sng">
                <a:solidFill>
                  <a:srgbClr val="0070C0"/>
                </a:solidFill>
              </a:rPr>
              <a:t>flavonoidi e polifenoli </a:t>
            </a:r>
            <a:r>
              <a:rPr lang="it-IT" sz="2000" b="1" i="1" u="sng" dirty="0">
                <a:solidFill>
                  <a:srgbClr val="0070C0"/>
                </a:solidFill>
              </a:rPr>
              <a:t>potenti sostanze antiossidanti </a:t>
            </a:r>
            <a:r>
              <a:rPr lang="it-IT" sz="2000" dirty="0"/>
              <a:t>che aiutano a prevenire l’insorgenza di malattie </a:t>
            </a:r>
            <a:r>
              <a:rPr lang="it-IT" sz="2000" b="1" dirty="0">
                <a:solidFill>
                  <a:srgbClr val="008000"/>
                </a:solidFill>
              </a:rPr>
              <a:t>cardiovascolari</a:t>
            </a:r>
            <a:r>
              <a:rPr lang="it-IT" sz="2000" dirty="0"/>
              <a:t>, malattie </a:t>
            </a:r>
            <a:r>
              <a:rPr lang="it-IT" sz="2000" b="1" dirty="0">
                <a:solidFill>
                  <a:schemeClr val="accent6">
                    <a:lumMod val="75000"/>
                  </a:schemeClr>
                </a:solidFill>
              </a:rPr>
              <a:t>neurologiche</a:t>
            </a:r>
            <a:r>
              <a:rPr lang="it-IT" sz="2000" b="1" dirty="0"/>
              <a:t> </a:t>
            </a:r>
            <a:r>
              <a:rPr lang="it-IT" sz="2000" b="1" dirty="0">
                <a:solidFill>
                  <a:srgbClr val="7030A0"/>
                </a:solidFill>
              </a:rPr>
              <a:t>degenerative</a:t>
            </a:r>
            <a:r>
              <a:rPr lang="it-IT" sz="2000" b="1" dirty="0"/>
              <a:t> </a:t>
            </a:r>
            <a:r>
              <a:rPr lang="it-IT" sz="2000" dirty="0"/>
              <a:t>e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neoplasie</a:t>
            </a:r>
          </a:p>
          <a:p>
            <a:pPr marL="0" indent="0" algn="just">
              <a:buNone/>
            </a:pPr>
            <a:r>
              <a:rPr lang="it-IT" sz="2000" dirty="0"/>
              <a:t>Le </a:t>
            </a:r>
            <a:r>
              <a:rPr lang="it-IT" sz="2000" b="1" i="1" u="sng" dirty="0">
                <a:solidFill>
                  <a:srgbClr val="0070C0"/>
                </a:solidFill>
              </a:rPr>
              <a:t>sostanze batteriostatiche e battericide </a:t>
            </a:r>
            <a:r>
              <a:rPr lang="it-IT" sz="2000" dirty="0"/>
              <a:t>in esso contenute lo rendono attivo contro </a:t>
            </a:r>
            <a:r>
              <a:rPr lang="it-IT" sz="2000" b="1" dirty="0"/>
              <a:t>infezioni intestinali </a:t>
            </a:r>
            <a:r>
              <a:rPr lang="it-IT" sz="2000" dirty="0"/>
              <a:t>e danni causati sull’apparato digerente ( </a:t>
            </a:r>
            <a:r>
              <a:rPr lang="it-IT" sz="2000" b="1" dirty="0"/>
              <a:t>ulcera da Helicobacter pilori). 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Contrasta la mucoviscidosi</a:t>
            </a:r>
            <a:r>
              <a:rPr lang="it-IT" sz="2000" b="1" dirty="0"/>
              <a:t>.</a:t>
            </a:r>
          </a:p>
          <a:p>
            <a:pPr marL="0" indent="0" algn="just">
              <a:buNone/>
            </a:pPr>
            <a:r>
              <a:rPr lang="it-IT" sz="2000" dirty="0"/>
              <a:t>E’ utile nella </a:t>
            </a:r>
            <a:r>
              <a:rPr lang="it-IT" sz="2000" b="1" dirty="0"/>
              <a:t>cura delle ustioni</a:t>
            </a:r>
            <a:r>
              <a:rPr lang="it-IT" sz="2000" dirty="0"/>
              <a:t>, amputazioni, </a:t>
            </a:r>
            <a:r>
              <a:rPr lang="it-IT" sz="2000" b="1" dirty="0"/>
              <a:t>ulcere</a:t>
            </a:r>
            <a:r>
              <a:rPr lang="it-IT" sz="2000" dirty="0"/>
              <a:t> da decubito ed altre lesioni cutanee post traumatiche ed il suo utilizzo ne previene eventuali infezioni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725143"/>
            <a:ext cx="3096344" cy="1985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725144"/>
            <a:ext cx="3024336" cy="193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45811"/>
            <a:ext cx="3840421" cy="490902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lgerian" panose="04020705040A02060702" pitchFamily="82" charset="0"/>
              </a:rPr>
              <a:t>PROPOLI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182524"/>
            <a:ext cx="4124268" cy="532966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it-IT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una resina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che le api raccolgono da gemme e cortecce di varie piante per utilizzarla come </a:t>
            </a:r>
            <a:r>
              <a:rPr lang="it-IT" sz="1600" i="1" u="sng" dirty="0">
                <a:latin typeface="Arial" panose="020B0604020202020204" pitchFamily="34" charset="0"/>
                <a:cs typeface="Arial" panose="020B0604020202020204" pitchFamily="34" charset="0"/>
              </a:rPr>
              <a:t>materiale da costruzione all’interno dell’arnia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composizione e di circa il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30% di cera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il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50-55% di resine e balsamiche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il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10-15% di oli essenziali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il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5% di polline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e il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5% di sostanze organiche e minerali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Viene raccolta da </a:t>
            </a:r>
            <a:r>
              <a:rPr lang="it-IT" sz="1600" b="1" i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pioppo, nocciolo, betulla, quercia, pino e salice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La  sua frazione attiva è composta principalmente da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bioflavonoidi ne contiene 50 tipi differenti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Possiede proprietà </a:t>
            </a:r>
            <a:r>
              <a:rPr lang="it-IT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antimicrobiche ed antinfiammatorie 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la si utilizza per la cura di gengiviti, mal di gola, infezioni respiratorie, ulcera gastrica (battericida, fungicida, virucida)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600" b="1" i="1" u="sng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Stimola il sistema immunitario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Il dosaggio ideale è </a:t>
            </a:r>
            <a:r>
              <a:rPr lang="it-IT" sz="1600" i="1" u="sng" dirty="0">
                <a:latin typeface="Arial" panose="020B0604020202020204" pitchFamily="34" charset="0"/>
                <a:cs typeface="Arial" panose="020B0604020202020204" pitchFamily="34" charset="0"/>
              </a:rPr>
              <a:t>5 mg pro kg di peso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e non si devono superare i </a:t>
            </a:r>
            <a:r>
              <a:rPr lang="it-IT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3 mesi di trattamento</a:t>
            </a:r>
            <a:r>
              <a:rPr lang="it-IT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it-IT" sz="16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5426" y="1364732"/>
            <a:ext cx="710616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 descr="Immagine che contiene invertebrato, ape, Insetto con ali a membrana, insetto&#10;&#10;Descrizione generata automaticamente">
            <a:extLst>
              <a:ext uri="{FF2B5EF4-FFF2-40B4-BE49-F238E27FC236}">
                <a16:creationId xmlns:a16="http://schemas.microsoft.com/office/drawing/2014/main" id="{DA4C24C5-8534-2C20-02B9-64D895C658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2" r="22756" b="-1"/>
          <a:stretch/>
        </p:blipFill>
        <p:spPr>
          <a:xfrm>
            <a:off x="5925944" y="2727729"/>
            <a:ext cx="3218056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4022954" y="-170491"/>
            <a:ext cx="4021193" cy="3015895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magine 4" descr="Immagine che contiene aria aperta, apiario, alveare, testo&#10;&#10;Descrizione generata automaticamente">
            <a:extLst>
              <a:ext uri="{FF2B5EF4-FFF2-40B4-BE49-F238E27FC236}">
                <a16:creationId xmlns:a16="http://schemas.microsoft.com/office/drawing/2014/main" id="{F74B6CC5-D8AD-0B11-D4BE-721AB67883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r="21397"/>
          <a:stretch/>
        </p:blipFill>
        <p:spPr>
          <a:xfrm>
            <a:off x="4696205" y="1"/>
            <a:ext cx="2639484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invertebrato, ape, Insetto con ali a membrana, insetto&#10;&#10;Descrizione generata automaticamente">
            <a:extLst>
              <a:ext uri="{FF2B5EF4-FFF2-40B4-BE49-F238E27FC236}">
                <a16:creationId xmlns:a16="http://schemas.microsoft.com/office/drawing/2014/main" id="{14FD5DC5-D606-91F3-8C56-26D0052A7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9" r="15936" b="2"/>
          <a:stretch/>
        </p:blipFill>
        <p:spPr>
          <a:xfrm>
            <a:off x="628650" y="1574958"/>
            <a:ext cx="3708080" cy="3708083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" name="Immagine 2" descr="Immagine che contiene aria aperta, apiario, alveare, testo&#10;&#10;Descrizione generata automaticamente">
            <a:extLst>
              <a:ext uri="{FF2B5EF4-FFF2-40B4-BE49-F238E27FC236}">
                <a16:creationId xmlns:a16="http://schemas.microsoft.com/office/drawing/2014/main" id="{F9B55F80-7FA7-D763-029B-B83CEBC729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8"/>
          <a:stretch/>
        </p:blipFill>
        <p:spPr>
          <a:xfrm>
            <a:off x="4807270" y="1574957"/>
            <a:ext cx="3708080" cy="3708083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9387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696" y="19585"/>
            <a:ext cx="3708114" cy="745120"/>
          </a:xfrm>
        </p:spPr>
        <p:txBody>
          <a:bodyPr>
            <a:normAutofit/>
          </a:bodyPr>
          <a:lstStyle/>
          <a:p>
            <a:r>
              <a:rPr lang="it-IT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lgerian" panose="04020705040A02060702" pitchFamily="82" charset="0"/>
              </a:rPr>
              <a:t>GELATINA REALE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7815" y="764705"/>
            <a:ext cx="4569712" cy="5929695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 composta da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acqua, </a:t>
            </a: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 di zuccheri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18% proteina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 lipidi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più </a:t>
            </a:r>
            <a:r>
              <a:rPr lang="it-IT" sz="18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minerali e vitamine,</a:t>
            </a:r>
            <a:r>
              <a:rPr lang="it-IT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tutti e 8 gli aminoacidi essenziali Vit. A-C-D-H e tutte le vit. del gruppo B</a:t>
            </a:r>
            <a:endParaRPr lang="it-IT" sz="1800" b="1" i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it-IT" sz="1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Stimola il sistema immunitario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Previene il diabete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( recenti studi giapponesi)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Riduce la fatica negli sportivi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Migliora il trofismo cutaneo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Stimola la crescita nei bambini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Azione vasodilatatrice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previene l’ipertensione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Favorisce il corretto sviluppo della flora intestinale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sostenendo la crescita del microbiota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Possiede 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un’azione estrogenica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che la rende utile nel </a:t>
            </a:r>
            <a:r>
              <a:rPr lang="it-IT" sz="1800" b="1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contrastare </a:t>
            </a:r>
            <a:r>
              <a:rPr lang="it-IT" sz="18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gli squilibri ormonali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nelle donne in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menopausa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Induce la produzione di </a:t>
            </a:r>
            <a:r>
              <a:rPr lang="it-IT" sz="1800" b="1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serotonina</a:t>
            </a:r>
            <a:r>
              <a:rPr lang="it-IT" sz="18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che regola il tono dell’umore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 la capacità di memorizzazione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9712" y="0"/>
            <a:ext cx="457428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186" y="557784"/>
            <a:ext cx="3847653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D2AB52C8-CAAD-1A9F-27AE-2FCDEEC21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531" y="1796732"/>
            <a:ext cx="3356649" cy="3261288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7654728C-67BF-4E79-A6C5-739E38E4E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53691" y="0"/>
            <a:ext cx="7615237" cy="606361"/>
          </a:xfrm>
        </p:spPr>
        <p:txBody>
          <a:bodyPr anchor="t">
            <a:normAutofit fontScale="90000"/>
          </a:bodyPr>
          <a:lstStyle/>
          <a:p>
            <a:r>
              <a:rPr lang="it-IT" b="1" dirty="0">
                <a:ln w="18000">
                  <a:solidFill>
                    <a:srgbClr val="AC75D5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lgerian" panose="04020705040A02060702" pitchFamily="82" charset="0"/>
              </a:rPr>
              <a:t>POLLINE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543A8382-3FFB-447A-951B-056231F5F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6858000"/>
            <a:chOff x="0" y="0"/>
            <a:chExt cx="885825" cy="6858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D83B12F-44E0-4E16-ACE9-2AA90C14B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84D91C69-B7D0-4F8C-929D-3FEF1A399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9871CFF6-4067-BEA2-23E8-C0BF14E48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91" y="3152527"/>
            <a:ext cx="2792550" cy="2295247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40523" y="1139088"/>
            <a:ext cx="5503477" cy="590465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it-IT" sz="2000" b="1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Contiene</a:t>
            </a:r>
            <a:r>
              <a:rPr lang="it-IT" sz="20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tutti gli </a:t>
            </a:r>
            <a:r>
              <a:rPr lang="it-IT" sz="2000" b="1" i="1" u="sng" dirty="0">
                <a:solidFill>
                  <a:srgbClr val="FF0000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aminoacidi essenziali</a:t>
            </a:r>
            <a:r>
              <a:rPr lang="it-IT" sz="20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acido glutammico, isoleucina, fenilalanina, arginina, leucina, treonina, cistina, lisina, triptofano, istidina, metionina, valina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000" b="1" i="1" u="sng" dirty="0">
                <a:solidFill>
                  <a:srgbClr val="002060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Acqua</a:t>
            </a:r>
            <a:r>
              <a:rPr lang="it-IT" sz="20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tra il </a:t>
            </a:r>
            <a:r>
              <a:rPr lang="it-IT" sz="2000" b="1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e il  20% -</a:t>
            </a:r>
            <a:r>
              <a:rPr lang="it-IT" sz="2000" b="1" i="1" u="sng" dirty="0">
                <a:solidFill>
                  <a:srgbClr val="002060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Protidi</a:t>
            </a:r>
            <a:r>
              <a:rPr lang="it-IT" sz="2000" b="1" dirty="0">
                <a:solidFill>
                  <a:srgbClr val="002060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 il </a:t>
            </a:r>
            <a:r>
              <a:rPr lang="it-IT" sz="2000" b="1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e il 35%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000" i="1" u="sng" dirty="0">
                <a:solidFill>
                  <a:srgbClr val="002060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Glucidi</a:t>
            </a:r>
            <a:r>
              <a:rPr lang="it-IT" sz="2000" dirty="0">
                <a:solidFill>
                  <a:srgbClr val="002060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 il </a:t>
            </a:r>
            <a:r>
              <a:rPr lang="it-IT" sz="2000" b="1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e il 40%-</a:t>
            </a:r>
            <a:r>
              <a:rPr lang="it-IT" sz="2000" b="1" i="1" u="sng" dirty="0">
                <a:solidFill>
                  <a:srgbClr val="002060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Lipidi:</a:t>
            </a:r>
            <a:r>
              <a:rPr lang="it-IT" sz="2000" i="1" u="sng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 </a:t>
            </a:r>
            <a:r>
              <a:rPr lang="it-IT" sz="2000" b="1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l'1 e il 10%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000" b="1" i="1" u="sng" dirty="0">
                <a:solidFill>
                  <a:srgbClr val="002060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Minerali</a:t>
            </a:r>
            <a:r>
              <a:rPr lang="it-IT" sz="2000" b="1" dirty="0">
                <a:solidFill>
                  <a:srgbClr val="002060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it-IT" sz="20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potassio magnesio calcio fosforo silicio zolfo manganese rame ferro cloro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000" b="1" i="1" u="sng" dirty="0">
                <a:solidFill>
                  <a:srgbClr val="FF0000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Vitamine</a:t>
            </a:r>
            <a:r>
              <a:rPr lang="it-IT" sz="20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gruppo B, A, E, C, D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000" b="1" i="1" u="sng" dirty="0">
                <a:solidFill>
                  <a:srgbClr val="FF0000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Enzimi</a:t>
            </a:r>
            <a:r>
              <a:rPr lang="it-IT" sz="20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000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fosfatasi,amilasi,invertasi</a:t>
            </a:r>
            <a:endParaRPr lang="it-IT" sz="2000" dirty="0">
              <a:solidFill>
                <a:schemeClr val="tx1">
                  <a:alpha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it-IT" sz="2000" b="1" i="1" u="sng" dirty="0">
                <a:solidFill>
                  <a:srgbClr val="FF0000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Rutina</a:t>
            </a:r>
            <a:r>
              <a:rPr lang="it-IT" sz="20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sostanza che aumenta la resistenza capillare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000" b="1" i="1" u="sng" dirty="0">
                <a:solidFill>
                  <a:srgbClr val="FF0000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sostanza acceleratrice della crescita</a:t>
            </a:r>
            <a:r>
              <a:rPr lang="it-IT" sz="20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presente in quantità variabile per ogni polline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000" b="1" i="1" u="sng" dirty="0">
                <a:solidFill>
                  <a:srgbClr val="FF0000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Sostanze antibatteriche</a:t>
            </a:r>
            <a:r>
              <a:rPr lang="it-IT" sz="20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attive su tutte le specie di colibacilli e su alcuni Proteus e Salmonelle</a:t>
            </a:r>
          </a:p>
          <a:p>
            <a:pPr>
              <a:lnSpc>
                <a:spcPct val="90000"/>
              </a:lnSpc>
            </a:pPr>
            <a:endParaRPr lang="it-IT" sz="1800" dirty="0">
              <a:solidFill>
                <a:schemeClr val="tx1">
                  <a:alpha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it-IT" sz="1800" dirty="0">
              <a:solidFill>
                <a:schemeClr val="tx1">
                  <a:alpha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it-IT" sz="1800" dirty="0">
              <a:solidFill>
                <a:schemeClr val="tx1">
                  <a:alpha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3607837-4784-0E8B-9DC5-11DD6FFA5B3C}"/>
              </a:ext>
            </a:extLst>
          </p:cNvPr>
          <p:cNvSpPr txBox="1"/>
          <p:nvPr/>
        </p:nvSpPr>
        <p:spPr>
          <a:xfrm>
            <a:off x="107504" y="116632"/>
            <a:ext cx="35330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Energizzante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Rafforza il sistema immunitario</a:t>
            </a:r>
          </a:p>
          <a:p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Abbassa il colesterolo</a:t>
            </a:r>
          </a:p>
          <a:p>
            <a:r>
              <a:rPr lang="it-IT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Riduce lo stress</a:t>
            </a:r>
          </a:p>
          <a:p>
            <a:r>
              <a:rPr lang="it-IT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Azione ipotensiva</a:t>
            </a:r>
          </a:p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Azione antinfiammatoria sulle articolazioni</a:t>
            </a:r>
          </a:p>
          <a:p>
            <a:r>
              <a:rPr lang="it-IT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Contrasta l’insonnia</a:t>
            </a:r>
          </a:p>
          <a:p>
            <a:r>
              <a:rPr lang="it-IT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Migliora le disfunzioni ormonali</a:t>
            </a:r>
          </a:p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Previene l’invecchiamento cellulare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avimento, interni&#10;&#10;Descrizione generata automaticamente">
            <a:extLst>
              <a:ext uri="{FF2B5EF4-FFF2-40B4-BE49-F238E27FC236}">
                <a16:creationId xmlns:a16="http://schemas.microsoft.com/office/drawing/2014/main" id="{0C3E2F8D-C102-4F7D-5546-A18504A6DB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3" r="1" b="14209"/>
          <a:stretch/>
        </p:blipFill>
        <p:spPr>
          <a:xfrm>
            <a:off x="20" y="10"/>
            <a:ext cx="6856288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Immagine 4" descr="Immagine che contiene interni, ufficio, ingombro, disordinato&#10;&#10;Descrizione generata automaticamente">
            <a:extLst>
              <a:ext uri="{FF2B5EF4-FFF2-40B4-BE49-F238E27FC236}">
                <a16:creationId xmlns:a16="http://schemas.microsoft.com/office/drawing/2014/main" id="{5012E3A5-1477-9D14-953D-FE0433AECD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" r="1153" b="-3"/>
          <a:stretch/>
        </p:blipFill>
        <p:spPr>
          <a:xfrm>
            <a:off x="4342764" y="10"/>
            <a:ext cx="4801236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1385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799" name="Rectangle 3379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magine 5" descr="Immagine che contiene alveare, apiario, Apicoltore, giallo&#10;&#10;Descrizione generata automaticamente">
            <a:extLst>
              <a:ext uri="{FF2B5EF4-FFF2-40B4-BE49-F238E27FC236}">
                <a16:creationId xmlns:a16="http://schemas.microsoft.com/office/drawing/2014/main" id="{5BB8DC7A-0E17-41FE-E34D-F95F3E07D8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726"/>
          <a:stretch/>
        </p:blipFill>
        <p:spPr>
          <a:xfrm>
            <a:off x="143314" y="166533"/>
            <a:ext cx="5855954" cy="3176605"/>
          </a:xfrm>
          <a:prstGeom prst="rect">
            <a:avLst/>
          </a:prstGeom>
        </p:spPr>
      </p:pic>
      <p:pic>
        <p:nvPicPr>
          <p:cNvPr id="33794" name="Picture 2" descr="Trappola piglia polline"/>
          <p:cNvPicPr>
            <a:picLocks noChangeAspect="1" noChangeArrowheads="1"/>
          </p:cNvPicPr>
          <p:nvPr/>
        </p:nvPicPr>
        <p:blipFill rotWithShape="1">
          <a:blip r:embed="rId3" cstate="print"/>
          <a:srcRect l="7188" r="2104" b="5"/>
          <a:stretch/>
        </p:blipFill>
        <p:spPr bwMode="auto">
          <a:xfrm>
            <a:off x="6137509" y="166533"/>
            <a:ext cx="2867106" cy="3160653"/>
          </a:xfrm>
          <a:prstGeom prst="rect">
            <a:avLst/>
          </a:prstGeom>
          <a:noFill/>
        </p:spPr>
      </p:pic>
      <p:pic>
        <p:nvPicPr>
          <p:cNvPr id="4" name="Immagine 3" descr="Immagine che contiene invertebrato, ape, Insetto con ali a membrana, insetto&#10;&#10;Descrizione generata automaticamente">
            <a:extLst>
              <a:ext uri="{FF2B5EF4-FFF2-40B4-BE49-F238E27FC236}">
                <a16:creationId xmlns:a16="http://schemas.microsoft.com/office/drawing/2014/main" id="{5C65EEE0-2945-1A85-27D6-43FFD77AAB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7" r="-2" b="9498"/>
          <a:stretch/>
        </p:blipFill>
        <p:spPr>
          <a:xfrm>
            <a:off x="143314" y="3509670"/>
            <a:ext cx="5855954" cy="3181797"/>
          </a:xfrm>
          <a:prstGeom prst="rect">
            <a:avLst/>
          </a:prstGeom>
        </p:spPr>
      </p:pic>
      <p:pic>
        <p:nvPicPr>
          <p:cNvPr id="8" name="Immagine 7" descr="Immagine che contiene albero, persona, aria aperta, apiario&#10;&#10;Descrizione generata automaticamente">
            <a:extLst>
              <a:ext uri="{FF2B5EF4-FFF2-40B4-BE49-F238E27FC236}">
                <a16:creationId xmlns:a16="http://schemas.microsoft.com/office/drawing/2014/main" id="{340C8338-ECC8-E13E-96C9-85EB7B2E7E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8"/>
          <a:stretch/>
        </p:blipFill>
        <p:spPr>
          <a:xfrm>
            <a:off x="6137509" y="3506741"/>
            <a:ext cx="2867106" cy="318472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B88ABA1-76F5-5ACA-D76C-6DC54C6ACAD5}"/>
              </a:ext>
            </a:extLst>
          </p:cNvPr>
          <p:cNvSpPr txBox="1"/>
          <p:nvPr/>
        </p:nvSpPr>
        <p:spPr>
          <a:xfrm>
            <a:off x="6137508" y="193499"/>
            <a:ext cx="3005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lgerian" panose="04020705040A02060702" pitchFamily="82" charset="0"/>
              </a:rPr>
              <a:t>RACCOLTA DI POLLINE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765E3F4-ADB8-09D4-BA63-62F9A575A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9" y="238539"/>
            <a:ext cx="826389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700"/>
              <a:t>PANE D’API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681544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960120 w 8229600"/>
              <a:gd name="connsiteY2" fmla="*/ 0 h 18288"/>
              <a:gd name="connsiteX3" fmla="*/ 1481328 w 8229600"/>
              <a:gd name="connsiteY3" fmla="*/ 0 h 18288"/>
              <a:gd name="connsiteX4" fmla="*/ 2167128 w 8229600"/>
              <a:gd name="connsiteY4" fmla="*/ 0 h 18288"/>
              <a:gd name="connsiteX5" fmla="*/ 2935224 w 8229600"/>
              <a:gd name="connsiteY5" fmla="*/ 0 h 18288"/>
              <a:gd name="connsiteX6" fmla="*/ 3785616 w 8229600"/>
              <a:gd name="connsiteY6" fmla="*/ 0 h 18288"/>
              <a:gd name="connsiteX7" fmla="*/ 4636008 w 8229600"/>
              <a:gd name="connsiteY7" fmla="*/ 0 h 18288"/>
              <a:gd name="connsiteX8" fmla="*/ 5239512 w 8229600"/>
              <a:gd name="connsiteY8" fmla="*/ 0 h 18288"/>
              <a:gd name="connsiteX9" fmla="*/ 6007608 w 8229600"/>
              <a:gd name="connsiteY9" fmla="*/ 0 h 18288"/>
              <a:gd name="connsiteX10" fmla="*/ 6693408 w 8229600"/>
              <a:gd name="connsiteY10" fmla="*/ 0 h 18288"/>
              <a:gd name="connsiteX11" fmla="*/ 7296912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626096 w 8229600"/>
              <a:gd name="connsiteY14" fmla="*/ 18288 h 18288"/>
              <a:gd name="connsiteX15" fmla="*/ 7022592 w 8229600"/>
              <a:gd name="connsiteY15" fmla="*/ 18288 h 18288"/>
              <a:gd name="connsiteX16" fmla="*/ 6172200 w 8229600"/>
              <a:gd name="connsiteY16" fmla="*/ 18288 h 18288"/>
              <a:gd name="connsiteX17" fmla="*/ 5650992 w 8229600"/>
              <a:gd name="connsiteY17" fmla="*/ 18288 h 18288"/>
              <a:gd name="connsiteX18" fmla="*/ 4882896 w 8229600"/>
              <a:gd name="connsiteY18" fmla="*/ 18288 h 18288"/>
              <a:gd name="connsiteX19" fmla="*/ 4443984 w 8229600"/>
              <a:gd name="connsiteY19" fmla="*/ 18288 h 18288"/>
              <a:gd name="connsiteX20" fmla="*/ 3758184 w 8229600"/>
              <a:gd name="connsiteY20" fmla="*/ 18288 h 18288"/>
              <a:gd name="connsiteX21" fmla="*/ 3236976 w 8229600"/>
              <a:gd name="connsiteY21" fmla="*/ 18288 h 18288"/>
              <a:gd name="connsiteX22" fmla="*/ 2386584 w 8229600"/>
              <a:gd name="connsiteY22" fmla="*/ 18288 h 18288"/>
              <a:gd name="connsiteX23" fmla="*/ 1947672 w 8229600"/>
              <a:gd name="connsiteY23" fmla="*/ 18288 h 18288"/>
              <a:gd name="connsiteX24" fmla="*/ 1261872 w 8229600"/>
              <a:gd name="connsiteY24" fmla="*/ 18288 h 18288"/>
              <a:gd name="connsiteX25" fmla="*/ 822960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428" y="6016"/>
                  <a:pt x="8229853" y="9684"/>
                  <a:pt x="8229600" y="18288"/>
                </a:cubicBezTo>
                <a:cubicBezTo>
                  <a:pt x="7945777" y="19945"/>
                  <a:pt x="7812308" y="-8511"/>
                  <a:pt x="7461504" y="18288"/>
                </a:cubicBezTo>
                <a:cubicBezTo>
                  <a:pt x="7129391" y="53185"/>
                  <a:pt x="7087333" y="41906"/>
                  <a:pt x="6940296" y="18288"/>
                </a:cubicBezTo>
                <a:cubicBezTo>
                  <a:pt x="6810862" y="-23020"/>
                  <a:pt x="6701312" y="19361"/>
                  <a:pt x="6419088" y="18288"/>
                </a:cubicBezTo>
                <a:cubicBezTo>
                  <a:pt x="6152777" y="18855"/>
                  <a:pt x="5868611" y="48802"/>
                  <a:pt x="5650992" y="18288"/>
                </a:cubicBezTo>
                <a:cubicBezTo>
                  <a:pt x="5439747" y="15250"/>
                  <a:pt x="5334901" y="-1044"/>
                  <a:pt x="5129784" y="18288"/>
                </a:cubicBezTo>
                <a:cubicBezTo>
                  <a:pt x="4955906" y="40458"/>
                  <a:pt x="4793216" y="33888"/>
                  <a:pt x="4690872" y="18288"/>
                </a:cubicBezTo>
                <a:cubicBezTo>
                  <a:pt x="4552374" y="31087"/>
                  <a:pt x="4318742" y="6248"/>
                  <a:pt x="4087368" y="18288"/>
                </a:cubicBezTo>
                <a:cubicBezTo>
                  <a:pt x="3849418" y="32625"/>
                  <a:pt x="3751577" y="29688"/>
                  <a:pt x="3401568" y="18288"/>
                </a:cubicBezTo>
                <a:cubicBezTo>
                  <a:pt x="3067953" y="20409"/>
                  <a:pt x="3012425" y="26879"/>
                  <a:pt x="2798064" y="18288"/>
                </a:cubicBezTo>
                <a:cubicBezTo>
                  <a:pt x="2565154" y="16520"/>
                  <a:pt x="2426719" y="-31794"/>
                  <a:pt x="2276856" y="18288"/>
                </a:cubicBezTo>
                <a:cubicBezTo>
                  <a:pt x="2090980" y="4382"/>
                  <a:pt x="1702030" y="-8180"/>
                  <a:pt x="1426464" y="18288"/>
                </a:cubicBezTo>
                <a:cubicBezTo>
                  <a:pt x="1104481" y="69643"/>
                  <a:pt x="985013" y="-7690"/>
                  <a:pt x="740664" y="18288"/>
                </a:cubicBezTo>
                <a:cubicBezTo>
                  <a:pt x="507391" y="41643"/>
                  <a:pt x="191740" y="-11654"/>
                  <a:pt x="0" y="18288"/>
                </a:cubicBezTo>
                <a:cubicBezTo>
                  <a:pt x="714" y="9707"/>
                  <a:pt x="1025" y="3120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30227" y="7450"/>
                  <a:pt x="8228885" y="11999"/>
                  <a:pt x="8229600" y="18288"/>
                </a:cubicBezTo>
                <a:cubicBezTo>
                  <a:pt x="8094333" y="-5252"/>
                  <a:pt x="7850928" y="37448"/>
                  <a:pt x="7626096" y="18288"/>
                </a:cubicBezTo>
                <a:cubicBezTo>
                  <a:pt x="7448378" y="-569"/>
                  <a:pt x="7315174" y="-1844"/>
                  <a:pt x="7022592" y="18288"/>
                </a:cubicBezTo>
                <a:cubicBezTo>
                  <a:pt x="6686163" y="50499"/>
                  <a:pt x="6352629" y="23510"/>
                  <a:pt x="6172200" y="18288"/>
                </a:cubicBezTo>
                <a:cubicBezTo>
                  <a:pt x="6015590" y="42345"/>
                  <a:pt x="5770309" y="21278"/>
                  <a:pt x="5650992" y="18288"/>
                </a:cubicBezTo>
                <a:cubicBezTo>
                  <a:pt x="5483975" y="12092"/>
                  <a:pt x="5165324" y="68948"/>
                  <a:pt x="4882896" y="18288"/>
                </a:cubicBezTo>
                <a:cubicBezTo>
                  <a:pt x="4568934" y="7053"/>
                  <a:pt x="4556334" y="27676"/>
                  <a:pt x="4443984" y="18288"/>
                </a:cubicBezTo>
                <a:cubicBezTo>
                  <a:pt x="4320775" y="10576"/>
                  <a:pt x="4034988" y="-3490"/>
                  <a:pt x="3758184" y="18288"/>
                </a:cubicBezTo>
                <a:cubicBezTo>
                  <a:pt x="3445155" y="-998"/>
                  <a:pt x="3367892" y="13824"/>
                  <a:pt x="3236976" y="18288"/>
                </a:cubicBezTo>
                <a:cubicBezTo>
                  <a:pt x="3093796" y="26408"/>
                  <a:pt x="2635824" y="24132"/>
                  <a:pt x="2386584" y="18288"/>
                </a:cubicBezTo>
                <a:cubicBezTo>
                  <a:pt x="2139815" y="-3297"/>
                  <a:pt x="2105958" y="25945"/>
                  <a:pt x="1947672" y="18288"/>
                </a:cubicBezTo>
                <a:cubicBezTo>
                  <a:pt x="1801011" y="-19911"/>
                  <a:pt x="1533636" y="14646"/>
                  <a:pt x="1261872" y="18288"/>
                </a:cubicBezTo>
                <a:cubicBezTo>
                  <a:pt x="989528" y="32227"/>
                  <a:pt x="1025848" y="14685"/>
                  <a:pt x="822960" y="18288"/>
                </a:cubicBezTo>
                <a:cubicBezTo>
                  <a:pt x="653456" y="20956"/>
                  <a:pt x="304027" y="8001"/>
                  <a:pt x="0" y="18288"/>
                </a:cubicBezTo>
                <a:cubicBezTo>
                  <a:pt x="-27" y="11611"/>
                  <a:pt x="-1713" y="5475"/>
                  <a:pt x="0" y="0"/>
                </a:cubicBezTo>
                <a:close/>
              </a:path>
              <a:path w="8229600" h="18288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796" y="5852"/>
                  <a:pt x="8229698" y="10429"/>
                  <a:pt x="8229600" y="18288"/>
                </a:cubicBezTo>
                <a:cubicBezTo>
                  <a:pt x="7944174" y="-29104"/>
                  <a:pt x="7795646" y="-34405"/>
                  <a:pt x="7461504" y="18288"/>
                </a:cubicBezTo>
                <a:cubicBezTo>
                  <a:pt x="7129776" y="51087"/>
                  <a:pt x="7082769" y="31446"/>
                  <a:pt x="6940296" y="18288"/>
                </a:cubicBezTo>
                <a:cubicBezTo>
                  <a:pt x="6799665" y="-15875"/>
                  <a:pt x="6652769" y="31783"/>
                  <a:pt x="6419088" y="18288"/>
                </a:cubicBezTo>
                <a:cubicBezTo>
                  <a:pt x="6143970" y="52275"/>
                  <a:pt x="5863165" y="-16531"/>
                  <a:pt x="5650992" y="18288"/>
                </a:cubicBezTo>
                <a:cubicBezTo>
                  <a:pt x="5419172" y="40606"/>
                  <a:pt x="5309448" y="-405"/>
                  <a:pt x="5129784" y="18288"/>
                </a:cubicBezTo>
                <a:cubicBezTo>
                  <a:pt x="4947928" y="26023"/>
                  <a:pt x="4795021" y="5860"/>
                  <a:pt x="4690872" y="18288"/>
                </a:cubicBezTo>
                <a:cubicBezTo>
                  <a:pt x="4564358" y="-9579"/>
                  <a:pt x="4295485" y="-25280"/>
                  <a:pt x="4087368" y="18288"/>
                </a:cubicBezTo>
                <a:cubicBezTo>
                  <a:pt x="3871704" y="40406"/>
                  <a:pt x="3732927" y="-10898"/>
                  <a:pt x="3401568" y="18288"/>
                </a:cubicBezTo>
                <a:cubicBezTo>
                  <a:pt x="3075889" y="19660"/>
                  <a:pt x="3025898" y="44400"/>
                  <a:pt x="2798064" y="18288"/>
                </a:cubicBezTo>
                <a:cubicBezTo>
                  <a:pt x="2581856" y="-20869"/>
                  <a:pt x="2428311" y="-4900"/>
                  <a:pt x="2276856" y="18288"/>
                </a:cubicBezTo>
                <a:cubicBezTo>
                  <a:pt x="2098246" y="53283"/>
                  <a:pt x="1737531" y="55959"/>
                  <a:pt x="1426464" y="18288"/>
                </a:cubicBezTo>
                <a:cubicBezTo>
                  <a:pt x="1104708" y="26489"/>
                  <a:pt x="1006595" y="15928"/>
                  <a:pt x="740664" y="18288"/>
                </a:cubicBezTo>
                <a:cubicBezTo>
                  <a:pt x="480378" y="33084"/>
                  <a:pt x="202592" y="-12357"/>
                  <a:pt x="0" y="18288"/>
                </a:cubicBezTo>
                <a:cubicBezTo>
                  <a:pt x="888" y="9601"/>
                  <a:pt x="860" y="4150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8288"/>
                      <a:gd name="connsiteX1" fmla="*/ 521208 w 8229600"/>
                      <a:gd name="connsiteY1" fmla="*/ 0 h 18288"/>
                      <a:gd name="connsiteX2" fmla="*/ 1371600 w 8229600"/>
                      <a:gd name="connsiteY2" fmla="*/ 0 h 18288"/>
                      <a:gd name="connsiteX3" fmla="*/ 2221992 w 8229600"/>
                      <a:gd name="connsiteY3" fmla="*/ 0 h 18288"/>
                      <a:gd name="connsiteX4" fmla="*/ 3072384 w 8229600"/>
                      <a:gd name="connsiteY4" fmla="*/ 0 h 18288"/>
                      <a:gd name="connsiteX5" fmla="*/ 3511296 w 8229600"/>
                      <a:gd name="connsiteY5" fmla="*/ 0 h 18288"/>
                      <a:gd name="connsiteX6" fmla="*/ 4114800 w 8229600"/>
                      <a:gd name="connsiteY6" fmla="*/ 0 h 18288"/>
                      <a:gd name="connsiteX7" fmla="*/ 4553712 w 8229600"/>
                      <a:gd name="connsiteY7" fmla="*/ 0 h 18288"/>
                      <a:gd name="connsiteX8" fmla="*/ 5239512 w 8229600"/>
                      <a:gd name="connsiteY8" fmla="*/ 0 h 18288"/>
                      <a:gd name="connsiteX9" fmla="*/ 5843016 w 8229600"/>
                      <a:gd name="connsiteY9" fmla="*/ 0 h 18288"/>
                      <a:gd name="connsiteX10" fmla="*/ 6611112 w 8229600"/>
                      <a:gd name="connsiteY10" fmla="*/ 0 h 18288"/>
                      <a:gd name="connsiteX11" fmla="*/ 7461504 w 8229600"/>
                      <a:gd name="connsiteY11" fmla="*/ 0 h 18288"/>
                      <a:gd name="connsiteX12" fmla="*/ 8229600 w 8229600"/>
                      <a:gd name="connsiteY12" fmla="*/ 0 h 18288"/>
                      <a:gd name="connsiteX13" fmla="*/ 8229600 w 8229600"/>
                      <a:gd name="connsiteY13" fmla="*/ 18288 h 18288"/>
                      <a:gd name="connsiteX14" fmla="*/ 7461504 w 8229600"/>
                      <a:gd name="connsiteY14" fmla="*/ 18288 h 18288"/>
                      <a:gd name="connsiteX15" fmla="*/ 6940296 w 8229600"/>
                      <a:gd name="connsiteY15" fmla="*/ 18288 h 18288"/>
                      <a:gd name="connsiteX16" fmla="*/ 6419088 w 8229600"/>
                      <a:gd name="connsiteY16" fmla="*/ 18288 h 18288"/>
                      <a:gd name="connsiteX17" fmla="*/ 5650992 w 8229600"/>
                      <a:gd name="connsiteY17" fmla="*/ 18288 h 18288"/>
                      <a:gd name="connsiteX18" fmla="*/ 5129784 w 8229600"/>
                      <a:gd name="connsiteY18" fmla="*/ 18288 h 18288"/>
                      <a:gd name="connsiteX19" fmla="*/ 4690872 w 8229600"/>
                      <a:gd name="connsiteY19" fmla="*/ 18288 h 18288"/>
                      <a:gd name="connsiteX20" fmla="*/ 4087368 w 8229600"/>
                      <a:gd name="connsiteY20" fmla="*/ 18288 h 18288"/>
                      <a:gd name="connsiteX21" fmla="*/ 3401568 w 8229600"/>
                      <a:gd name="connsiteY21" fmla="*/ 18288 h 18288"/>
                      <a:gd name="connsiteX22" fmla="*/ 2798064 w 8229600"/>
                      <a:gd name="connsiteY22" fmla="*/ 18288 h 18288"/>
                      <a:gd name="connsiteX23" fmla="*/ 2276856 w 8229600"/>
                      <a:gd name="connsiteY23" fmla="*/ 18288 h 18288"/>
                      <a:gd name="connsiteX24" fmla="*/ 1426464 w 8229600"/>
                      <a:gd name="connsiteY24" fmla="*/ 18288 h 18288"/>
                      <a:gd name="connsiteX25" fmla="*/ 740664 w 8229600"/>
                      <a:gd name="connsiteY25" fmla="*/ 18288 h 18288"/>
                      <a:gd name="connsiteX26" fmla="*/ 0 w 8229600"/>
                      <a:gd name="connsiteY26" fmla="*/ 18288 h 18288"/>
                      <a:gd name="connsiteX27" fmla="*/ 0 w 8229600"/>
                      <a:gd name="connsiteY27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8288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8940" y="5812"/>
                          <a:pt x="8229447" y="9773"/>
                          <a:pt x="8229600" y="18288"/>
                        </a:cubicBezTo>
                        <a:cubicBezTo>
                          <a:pt x="7940706" y="-9293"/>
                          <a:pt x="7792584" y="-16009"/>
                          <a:pt x="7461504" y="18288"/>
                        </a:cubicBezTo>
                        <a:cubicBezTo>
                          <a:pt x="7130424" y="52585"/>
                          <a:pt x="7080072" y="43845"/>
                          <a:pt x="6940296" y="18288"/>
                        </a:cubicBezTo>
                        <a:cubicBezTo>
                          <a:pt x="6800520" y="-7269"/>
                          <a:pt x="6672872" y="26671"/>
                          <a:pt x="6419088" y="18288"/>
                        </a:cubicBezTo>
                        <a:cubicBezTo>
                          <a:pt x="6165304" y="9905"/>
                          <a:pt x="5869721" y="4987"/>
                          <a:pt x="5650992" y="18288"/>
                        </a:cubicBezTo>
                        <a:cubicBezTo>
                          <a:pt x="5432263" y="31589"/>
                          <a:pt x="5308310" y="3023"/>
                          <a:pt x="5129784" y="18288"/>
                        </a:cubicBezTo>
                        <a:cubicBezTo>
                          <a:pt x="4951258" y="33553"/>
                          <a:pt x="4799696" y="15357"/>
                          <a:pt x="4690872" y="18288"/>
                        </a:cubicBezTo>
                        <a:cubicBezTo>
                          <a:pt x="4582048" y="21219"/>
                          <a:pt x="4311124" y="-7836"/>
                          <a:pt x="4087368" y="18288"/>
                        </a:cubicBezTo>
                        <a:cubicBezTo>
                          <a:pt x="3863612" y="44412"/>
                          <a:pt x="3730288" y="13374"/>
                          <a:pt x="3401568" y="18288"/>
                        </a:cubicBezTo>
                        <a:cubicBezTo>
                          <a:pt x="3072848" y="23202"/>
                          <a:pt x="3020684" y="32425"/>
                          <a:pt x="2798064" y="18288"/>
                        </a:cubicBezTo>
                        <a:cubicBezTo>
                          <a:pt x="2575444" y="4151"/>
                          <a:pt x="2440915" y="-7352"/>
                          <a:pt x="2276856" y="18288"/>
                        </a:cubicBezTo>
                        <a:cubicBezTo>
                          <a:pt x="2112797" y="43928"/>
                          <a:pt x="1726502" y="-9560"/>
                          <a:pt x="1426464" y="18288"/>
                        </a:cubicBezTo>
                        <a:cubicBezTo>
                          <a:pt x="1126426" y="46136"/>
                          <a:pt x="992925" y="21016"/>
                          <a:pt x="740664" y="18288"/>
                        </a:cubicBezTo>
                        <a:cubicBezTo>
                          <a:pt x="488403" y="15560"/>
                          <a:pt x="195650" y="-16061"/>
                          <a:pt x="0" y="18288"/>
                        </a:cubicBezTo>
                        <a:cubicBezTo>
                          <a:pt x="348" y="9455"/>
                          <a:pt x="654" y="3983"/>
                          <a:pt x="0" y="0"/>
                        </a:cubicBezTo>
                        <a:close/>
                      </a:path>
                      <a:path w="8229600" h="18288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30508" y="6337"/>
                          <a:pt x="8228722" y="11778"/>
                          <a:pt x="8229600" y="18288"/>
                        </a:cubicBezTo>
                        <a:cubicBezTo>
                          <a:pt x="8075287" y="35054"/>
                          <a:pt x="7821366" y="21850"/>
                          <a:pt x="7626096" y="18288"/>
                        </a:cubicBezTo>
                        <a:cubicBezTo>
                          <a:pt x="7430826" y="14726"/>
                          <a:pt x="7320004" y="-9669"/>
                          <a:pt x="7022592" y="18288"/>
                        </a:cubicBezTo>
                        <a:cubicBezTo>
                          <a:pt x="6725180" y="46245"/>
                          <a:pt x="6348804" y="-14025"/>
                          <a:pt x="6172200" y="18288"/>
                        </a:cubicBezTo>
                        <a:cubicBezTo>
                          <a:pt x="5995596" y="50601"/>
                          <a:pt x="5788102" y="22890"/>
                          <a:pt x="5650992" y="18288"/>
                        </a:cubicBezTo>
                        <a:cubicBezTo>
                          <a:pt x="5513882" y="13686"/>
                          <a:pt x="5198399" y="29121"/>
                          <a:pt x="4882896" y="18288"/>
                        </a:cubicBezTo>
                        <a:cubicBezTo>
                          <a:pt x="4567393" y="7455"/>
                          <a:pt x="4557008" y="26965"/>
                          <a:pt x="4443984" y="18288"/>
                        </a:cubicBezTo>
                        <a:cubicBezTo>
                          <a:pt x="4330960" y="9611"/>
                          <a:pt x="4061674" y="28891"/>
                          <a:pt x="3758184" y="18288"/>
                        </a:cubicBezTo>
                        <a:cubicBezTo>
                          <a:pt x="3454694" y="7685"/>
                          <a:pt x="3380392" y="19119"/>
                          <a:pt x="3236976" y="18288"/>
                        </a:cubicBezTo>
                        <a:cubicBezTo>
                          <a:pt x="3093560" y="17457"/>
                          <a:pt x="2632116" y="37607"/>
                          <a:pt x="2386584" y="18288"/>
                        </a:cubicBezTo>
                        <a:cubicBezTo>
                          <a:pt x="2141052" y="-1031"/>
                          <a:pt x="2110884" y="28777"/>
                          <a:pt x="1947672" y="18288"/>
                        </a:cubicBezTo>
                        <a:cubicBezTo>
                          <a:pt x="1784460" y="7799"/>
                          <a:pt x="1535467" y="461"/>
                          <a:pt x="1261872" y="18288"/>
                        </a:cubicBezTo>
                        <a:cubicBezTo>
                          <a:pt x="988277" y="36115"/>
                          <a:pt x="1021096" y="10375"/>
                          <a:pt x="822960" y="18288"/>
                        </a:cubicBezTo>
                        <a:cubicBezTo>
                          <a:pt x="624824" y="26201"/>
                          <a:pt x="298309" y="1283"/>
                          <a:pt x="0" y="18288"/>
                        </a:cubicBezTo>
                        <a:cubicBezTo>
                          <a:pt x="-633" y="12278"/>
                          <a:pt x="-757" y="58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F955850-A50E-F364-B57C-D29970B7F853}"/>
              </a:ext>
            </a:extLst>
          </p:cNvPr>
          <p:cNvSpPr txBox="1"/>
          <p:nvPr/>
        </p:nvSpPr>
        <p:spPr>
          <a:xfrm>
            <a:off x="0" y="2446020"/>
            <a:ext cx="5756743" cy="407822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Impasto di polline e miele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sottoposto a processi fermentativi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 parte di lieviti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Ricco di vit. del gruppo B, </a:t>
            </a:r>
            <a:r>
              <a:rPr lang="en-US" sz="2000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K, la A, la C, la E, la PP, la D, la H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aminoacidi essenziali .acidi grassi polinsaturi </a:t>
            </a:r>
            <a:r>
              <a:rPr lang="en-US" sz="2000" b="1" dirty="0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(ac. Arachidonico- ac. Linolenico- ac. Linoleico)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Sali minerali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(Si, Mg, Na, Ca, K, Cl, S, P, Cr, Se, Co, Zn, Cu e Fe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Contribuisce a mantenere in 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equilibrio la flora batterica intestinale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aiuta a </a:t>
            </a:r>
            <a:r>
              <a:rPr lang="en-US" sz="2000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mantenere basso il livello plasmatico di colesterolo,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contrasta l’anemia,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rinforza le difese immunitarie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riduce lo stress,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è </a:t>
            </a:r>
            <a:r>
              <a:rPr lang="en-US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neurostimolante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 infine possiede un’azione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gastro ed epato protettrice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0B98671-BF73-2F3C-1AAC-FA8BC4604C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" r="22983"/>
          <a:stretch/>
        </p:blipFill>
        <p:spPr>
          <a:xfrm>
            <a:off x="5756743" y="2093976"/>
            <a:ext cx="2955798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293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7C59BEC-C4CC-4741-B975-08C543178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72DEF309-605D-4117-9340-6D589B6C3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986173" flipV="1">
            <a:off x="2437781" y="1162044"/>
            <a:ext cx="4083433" cy="3062575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0320" y="53985"/>
            <a:ext cx="7886699" cy="529014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lgerian" panose="04020705040A02060702" pitchFamily="82" charset="0"/>
              </a:rPr>
              <a:t>VELENO D’API - APITERAPIA</a:t>
            </a:r>
            <a:endParaRPr lang="it-IT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4320" y="1768914"/>
            <a:ext cx="3989349" cy="454296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Per l’85% è composto da acqua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contiene sostanze farmacologicamente attive come </a:t>
            </a:r>
            <a:r>
              <a:rPr lang="it-IT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istamina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dopamina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norepinefrina,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oligopeptidi,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fosfolipidi,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AC75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carboidrati,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aminoacidi, </a:t>
            </a:r>
            <a:r>
              <a:rPr lang="it-IT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enzimi,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mellitina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etc.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Utile nella cura di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Patologie reumatiche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Artrosi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Tendiniti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Lombalgia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Sclerosi multipla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Neuropatie periferiche</a:t>
            </a:r>
          </a:p>
          <a:p>
            <a:pPr marL="0" indent="0">
              <a:lnSpc>
                <a:spcPct val="90000"/>
              </a:lnSpc>
              <a:buNone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it-IT" sz="20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7756" y="5228027"/>
            <a:ext cx="830430" cy="10772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 descr="Immagine che contiene interni, mammifero&#10;&#10;Descrizione generata automaticamente">
            <a:extLst>
              <a:ext uri="{FF2B5EF4-FFF2-40B4-BE49-F238E27FC236}">
                <a16:creationId xmlns:a16="http://schemas.microsoft.com/office/drawing/2014/main" id="{DB81D268-4B64-6EB2-3B90-9212FDAD5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705" y="1956238"/>
            <a:ext cx="3166198" cy="3513178"/>
          </a:xfrm>
          <a:custGeom>
            <a:avLst/>
            <a:gdLst/>
            <a:ahLst/>
            <a:cxnLst/>
            <a:rect l="l" t="t" r="r" b="b"/>
            <a:pathLst>
              <a:path w="4221597" h="4303912">
                <a:moveTo>
                  <a:pt x="126986" y="0"/>
                </a:moveTo>
                <a:lnTo>
                  <a:pt x="4094611" y="0"/>
                </a:lnTo>
                <a:cubicBezTo>
                  <a:pt x="4164743" y="0"/>
                  <a:pt x="4221597" y="56854"/>
                  <a:pt x="4221597" y="126986"/>
                </a:cubicBezTo>
                <a:lnTo>
                  <a:pt x="4221597" y="4176926"/>
                </a:lnTo>
                <a:cubicBezTo>
                  <a:pt x="4221597" y="4247058"/>
                  <a:pt x="4164743" y="4303912"/>
                  <a:pt x="4094611" y="4303912"/>
                </a:cubicBezTo>
                <a:lnTo>
                  <a:pt x="126986" y="4303912"/>
                </a:lnTo>
                <a:cubicBezTo>
                  <a:pt x="56854" y="4303912"/>
                  <a:pt x="0" y="4247058"/>
                  <a:pt x="0" y="4176926"/>
                </a:cubicBezTo>
                <a:lnTo>
                  <a:pt x="0" y="126986"/>
                </a:lnTo>
                <a:cubicBezTo>
                  <a:pt x="0" y="56854"/>
                  <a:pt x="56854" y="0"/>
                  <a:pt x="126986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3EB23F-2FC2-BD29-44CB-551DCE281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6228" y="4665605"/>
            <a:ext cx="5505485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kern="1200" dirty="0">
                <a:solidFill>
                  <a:schemeClr val="tx1"/>
                </a:solidFill>
                <a:latin typeface="Algerian" panose="04020705040A02060702" pitchFamily="82" charset="0"/>
              </a:rPr>
              <a:t>APITERAPIA E APISOUND</a:t>
            </a:r>
          </a:p>
        </p:txBody>
      </p:sp>
      <p:pic>
        <p:nvPicPr>
          <p:cNvPr id="8" name="Immagine 7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DABC4677-48EA-1096-436F-A866052516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8" r="7459"/>
          <a:stretch/>
        </p:blipFill>
        <p:spPr>
          <a:xfrm>
            <a:off x="20" y="1"/>
            <a:ext cx="3636208" cy="4359438"/>
          </a:xfrm>
          <a:prstGeom prst="rect">
            <a:avLst/>
          </a:prstGeom>
        </p:spPr>
      </p:pic>
      <p:pic>
        <p:nvPicPr>
          <p:cNvPr id="4" name="Immagine 3" descr="Immagine che contiene interni, pavimento, finestra, dilegno&#10;&#10;Descrizione generata automaticamente">
            <a:extLst>
              <a:ext uri="{FF2B5EF4-FFF2-40B4-BE49-F238E27FC236}">
                <a16:creationId xmlns:a16="http://schemas.microsoft.com/office/drawing/2014/main" id="{0581A310-0858-F6AE-ABFA-D878C66E1C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" b="2"/>
          <a:stretch/>
        </p:blipFill>
        <p:spPr>
          <a:xfrm>
            <a:off x="3729037" y="-1"/>
            <a:ext cx="5412677" cy="4359440"/>
          </a:xfrm>
          <a:prstGeom prst="rect">
            <a:avLst/>
          </a:prstGeom>
        </p:spPr>
      </p:pic>
      <p:pic>
        <p:nvPicPr>
          <p:cNvPr id="6" name="Immagine 5" descr="Immagine che contiene finestra, pavimento, interni, edificio&#10;&#10;Descrizione generata automaticamente">
            <a:extLst>
              <a:ext uri="{FF2B5EF4-FFF2-40B4-BE49-F238E27FC236}">
                <a16:creationId xmlns:a16="http://schemas.microsoft.com/office/drawing/2014/main" id="{D49302BC-5C32-1553-37CC-AF9945BB56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071"/>
          <a:stretch/>
        </p:blipFill>
        <p:spPr>
          <a:xfrm>
            <a:off x="20" y="4472610"/>
            <a:ext cx="3636208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29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49CDF-5DAC-4860-A285-9492CF209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623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A515A1-4D80-430E-BE0A-71A290516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906" y="729175"/>
            <a:ext cx="8324514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4ED1279-C9AD-E02C-10B7-F9E1D7F61965}"/>
              </a:ext>
            </a:extLst>
          </p:cNvPr>
          <p:cNvSpPr txBox="1"/>
          <p:nvPr/>
        </p:nvSpPr>
        <p:spPr>
          <a:xfrm>
            <a:off x="403907" y="894970"/>
            <a:ext cx="3615456" cy="5058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Il ronzio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delle api produce un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effetto rilassante sul nostro sistema nervoso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 essenziali, terpeni, resine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 altre sostanze volatili contenute nei prodotti dell’alveare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una volta inalate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passano attraverso la mucosa delle vie respiratorie ed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entrano in circolo diffondendosi nel nostro organismo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Ottimo supporto per fumatori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che vogliono smettere di fumare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 le capacità polmonari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Contrasta </a:t>
            </a:r>
            <a:r>
              <a:rPr lang="en-US" sz="1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processi ossidativi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 le capacità polmonari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negli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sportivi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Migliora il Ph polmonare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Abbassa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livelli di acido lattico nel sangue</a:t>
            </a:r>
          </a:p>
        </p:txBody>
      </p:sp>
      <p:pic>
        <p:nvPicPr>
          <p:cNvPr id="4" name="Immagine 3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7D079B81-21BA-62A9-E25B-B035F1D131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5" r="5337" b="1"/>
          <a:stretch/>
        </p:blipFill>
        <p:spPr>
          <a:xfrm>
            <a:off x="4019363" y="895610"/>
            <a:ext cx="4580374" cy="505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621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testo, poster, vestiti, libro&#10;&#10;Descrizione generata automaticamente">
            <a:extLst>
              <a:ext uri="{FF2B5EF4-FFF2-40B4-BE49-F238E27FC236}">
                <a16:creationId xmlns:a16="http://schemas.microsoft.com/office/drawing/2014/main" id="{053193B7-3E62-CA1D-ED97-ECB0330074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" r="2432" b="-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022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91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480060"/>
            <a:ext cx="409359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524571-4AD8-5D78-9C4E-2E771F995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776" y="680901"/>
            <a:ext cx="3847338" cy="5496197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4093590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favo, oggetto da esterni&#10;&#10;Descrizione generata automaticamente">
            <a:extLst>
              <a:ext uri="{FF2B5EF4-FFF2-40B4-BE49-F238E27FC236}">
                <a16:creationId xmlns:a16="http://schemas.microsoft.com/office/drawing/2014/main" id="{983F5F25-B3B8-AA6A-50E9-3681F47CB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85" y="699470"/>
            <a:ext cx="3847338" cy="545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767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66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1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998" y="480060"/>
            <a:ext cx="2581915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 descr="Immagine che contiene vestiti, pianta, calzature, testo&#10;&#10;Il contenuto generato dall'IA potrebbe non essere corretto.">
            <a:extLst>
              <a:ext uri="{FF2B5EF4-FFF2-40B4-BE49-F238E27FC236}">
                <a16:creationId xmlns:a16="http://schemas.microsoft.com/office/drawing/2014/main" id="{2C260121-7584-D5E2-7542-09126CD9A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98" y="643467"/>
            <a:ext cx="1794433" cy="2475653"/>
          </a:xfrm>
          <a:prstGeom prst="rect">
            <a:avLst/>
          </a:prstGeom>
        </p:spPr>
      </p:pic>
      <p:sp>
        <p:nvSpPr>
          <p:cNvPr id="40" name="Rectangle 17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998" y="3603670"/>
            <a:ext cx="2581915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cibo&#10;&#10;Il contenuto generato dall'IA potrebbe non essere corretto.">
            <a:extLst>
              <a:ext uri="{FF2B5EF4-FFF2-40B4-BE49-F238E27FC236}">
                <a16:creationId xmlns:a16="http://schemas.microsoft.com/office/drawing/2014/main" id="{1C9B3694-6F65-18A6-3706-5C354D995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68" y="3748194"/>
            <a:ext cx="1787394" cy="2471631"/>
          </a:xfrm>
          <a:prstGeom prst="rect">
            <a:avLst/>
          </a:prstGeom>
        </p:spPr>
      </p:pic>
      <p:sp>
        <p:nvSpPr>
          <p:cNvPr id="41" name="Rectangle 19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69213" y="487090"/>
            <a:ext cx="2691128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favo, ape, insetto&#10;&#10;Il contenuto generato dall'IA potrebbe non essere corretto.">
            <a:extLst>
              <a:ext uri="{FF2B5EF4-FFF2-40B4-BE49-F238E27FC236}">
                <a16:creationId xmlns:a16="http://schemas.microsoft.com/office/drawing/2014/main" id="{0227D9FD-A12E-1545-D6E0-E9C0DEE063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257" y="1447594"/>
            <a:ext cx="2439677" cy="3976871"/>
          </a:xfrm>
          <a:prstGeom prst="rect">
            <a:avLst/>
          </a:prstGeom>
        </p:spPr>
      </p:pic>
      <p:sp>
        <p:nvSpPr>
          <p:cNvPr id="42" name="Rectangle 21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1643" y="487090"/>
            <a:ext cx="2691130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testo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C26C643F-2E43-1EBE-8905-95729AD08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138" y="1514514"/>
            <a:ext cx="2439677" cy="384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128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4" y="485804"/>
            <a:ext cx="4150143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435C5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logo, Carattere, simbol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FA0904EA-E8FD-59D7-F47E-E63201054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64" y="1895586"/>
            <a:ext cx="3894163" cy="6912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4" y="4157449"/>
            <a:ext cx="2014746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testo, invertebrato, insetto, ape&#10;&#10;Il contenuto generato dall'IA potrebbe non essere corretto.">
            <a:extLst>
              <a:ext uri="{FF2B5EF4-FFF2-40B4-BE49-F238E27FC236}">
                <a16:creationId xmlns:a16="http://schemas.microsoft.com/office/drawing/2014/main" id="{FB04375B-47B0-6217-E306-5E91F33CD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5" y="4328887"/>
            <a:ext cx="1643979" cy="18739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98870" y="4157449"/>
            <a:ext cx="2014746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7141" y="485805"/>
            <a:ext cx="4133384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pianta, apiario, aria aperta, alveare&#10;&#10;Il contenuto generato dall'IA potrebbe non essere corretto.">
            <a:extLst>
              <a:ext uri="{FF2B5EF4-FFF2-40B4-BE49-F238E27FC236}">
                <a16:creationId xmlns:a16="http://schemas.microsoft.com/office/drawing/2014/main" id="{C3E9B384-876E-7707-F36D-EE9487C0C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82" y="1027624"/>
            <a:ext cx="3867901" cy="480484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D9A582C-2968-524C-A5A3-0B48868E9C86}"/>
              </a:ext>
            </a:extLst>
          </p:cNvPr>
          <p:cNvSpPr txBox="1"/>
          <p:nvPr/>
        </p:nvSpPr>
        <p:spPr>
          <a:xfrm>
            <a:off x="2684209" y="5262987"/>
            <a:ext cx="154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Agrate Brianza</a:t>
            </a:r>
          </a:p>
          <a:p>
            <a:pPr algn="ctr"/>
            <a:r>
              <a:rPr lang="it-IT" dirty="0"/>
              <a:t>3397499176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E5E417F-D8AE-D974-AD08-C13B7AA033D5}"/>
              </a:ext>
            </a:extLst>
          </p:cNvPr>
          <p:cNvSpPr txBox="1"/>
          <p:nvPr/>
        </p:nvSpPr>
        <p:spPr>
          <a:xfrm>
            <a:off x="1043608" y="257357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https://www.melyosapicoltura.it/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594373F6-FA0E-09A8-3E5E-D849BAD7D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751" y="4388746"/>
            <a:ext cx="1656942" cy="75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217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Public\Pictures\Sample Pictures\apiterapia-img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00075"/>
            <a:ext cx="5688632" cy="6757925"/>
          </a:xfrm>
          <a:prstGeom prst="rect">
            <a:avLst/>
          </a:prstGeom>
          <a:noFill/>
        </p:spPr>
      </p:pic>
      <p:sp>
        <p:nvSpPr>
          <p:cNvPr id="5" name="Fumetto 3 4"/>
          <p:cNvSpPr/>
          <p:nvPr/>
        </p:nvSpPr>
        <p:spPr>
          <a:xfrm>
            <a:off x="539552" y="2636912"/>
            <a:ext cx="3960440" cy="3312368"/>
          </a:xfrm>
          <a:prstGeom prst="wedgeEllipseCallout">
            <a:avLst>
              <a:gd name="adj1" fmla="val 107683"/>
              <a:gd name="adj2" fmla="val -5823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899592" y="3501008"/>
            <a:ext cx="3312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>
                <a:solidFill>
                  <a:srgbClr val="00B0F0"/>
                </a:solidFill>
              </a:rPr>
              <a:t>Lo sapevate? </a:t>
            </a:r>
          </a:p>
          <a:p>
            <a:r>
              <a:rPr lang="it-IT" sz="3600" b="1" i="1" dirty="0">
                <a:solidFill>
                  <a:srgbClr val="00B0F0"/>
                </a:solidFill>
              </a:rPr>
              <a:t>Le api fanno più miele che male</a:t>
            </a:r>
          </a:p>
        </p:txBody>
      </p:sp>
      <p:sp>
        <p:nvSpPr>
          <p:cNvPr id="7" name="Rettangolo 6"/>
          <p:cNvSpPr/>
          <p:nvPr/>
        </p:nvSpPr>
        <p:spPr>
          <a:xfrm>
            <a:off x="899592" y="692696"/>
            <a:ext cx="3646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FINE CORSO</a:t>
            </a:r>
          </a:p>
        </p:txBody>
      </p:sp>
      <p:sp>
        <p:nvSpPr>
          <p:cNvPr id="8" name="Rettangolo 7"/>
          <p:cNvSpPr/>
          <p:nvPr/>
        </p:nvSpPr>
        <p:spPr>
          <a:xfrm>
            <a:off x="4427984" y="5589240"/>
            <a:ext cx="44986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BUON LAVORO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3B5F8FB9-93B9-4832-A062-85E1B6A5A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strumento, design&#10;&#10;Descrizione generata automaticamente">
            <a:extLst>
              <a:ext uri="{FF2B5EF4-FFF2-40B4-BE49-F238E27FC236}">
                <a16:creationId xmlns:a16="http://schemas.microsoft.com/office/drawing/2014/main" id="{0BD7D2ED-08A7-671B-BECA-D11B920C5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" r="3887" b="-2"/>
          <a:stretch/>
        </p:blipFill>
        <p:spPr>
          <a:xfrm>
            <a:off x="1252105" y="10"/>
            <a:ext cx="7891895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18" name="Arc 9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831390" y="775849"/>
            <a:ext cx="2240924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1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556" y="5649686"/>
            <a:ext cx="409575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99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5795" y="83297"/>
            <a:ext cx="4836245" cy="6156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Algerian" panose="04020705040A02060702" pitchFamily="82" charset="0"/>
              </a:rPr>
              <a:t>SMIELATURA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95795" y="980727"/>
            <a:ext cx="4573830" cy="596055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114300" indent="0">
              <a:lnSpc>
                <a:spcPct val="9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quando togliere il melario?</a:t>
            </a:r>
          </a:p>
          <a:p>
            <a:pPr marL="114300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l’epoca di smielatura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varia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seconda delle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località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dell’andamento climatico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lnSpc>
                <a:spcPct val="9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smielatura </a:t>
            </a:r>
            <a:r>
              <a:rPr lang="en-US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primaverile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una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ed una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autunnale</a:t>
            </a:r>
          </a:p>
          <a:p>
            <a:pPr marL="114300" indent="0">
              <a:lnSpc>
                <a:spcPct val="9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 deve smielare quando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miele è maturo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valutando la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percentuale di umidità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 l’uso di un mielometro</a:t>
            </a:r>
          </a:p>
          <a:p>
            <a:pPr marL="114300" indent="0">
              <a:lnSpc>
                <a:spcPct val="9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empiricamente lo si considera maturo quando è stato opercolato dalle api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quando </a:t>
            </a:r>
            <a:r>
              <a:rPr lang="en-US" sz="2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sono passati 3-4 giorni dalla fine del flusso nettarifero</a:t>
            </a:r>
          </a:p>
          <a:p>
            <a:pPr marL="457200">
              <a:lnSpc>
                <a:spcPct val="90000"/>
              </a:lnSpc>
            </a:pP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percentuale di umidità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nel miele</a:t>
            </a:r>
          </a:p>
          <a:p>
            <a:pPr marL="457200">
              <a:lnSpc>
                <a:spcPct val="90000"/>
              </a:lnSpc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Deumidificazione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del miele</a:t>
            </a:r>
          </a:p>
          <a:p>
            <a:pPr marL="457200">
              <a:lnSpc>
                <a:spcPct val="90000"/>
              </a:lnSpc>
            </a:pP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togliere il melario?</a:t>
            </a:r>
          </a:p>
          <a:p>
            <a:pPr marL="457200">
              <a:lnSpc>
                <a:spcPct val="90000"/>
              </a:lnSpc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 posizionare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l’apiscampo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>
              <a:lnSpc>
                <a:spcPct val="90000"/>
              </a:lnSpc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ottenere il miele monoflora?</a:t>
            </a:r>
          </a:p>
        </p:txBody>
      </p:sp>
      <p:pic>
        <p:nvPicPr>
          <p:cNvPr id="5" name="Segnaposto contenuto 4" descr="gio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t="13740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lgerian" panose="04020705040A02060702" pitchFamily="82" charset="0"/>
              </a:rPr>
              <a:t>DEUMIDIFICAZIONE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it-IT" sz="1800" dirty="0"/>
              <a:t>Quando i melari vengono tolti in anticipo ed i favi non sono completamente opercolati è necessario deumidificare il miele fino a che raggiunga una percentuale di umidità che sia almeno del </a:t>
            </a:r>
            <a:r>
              <a:rPr lang="it-IT" sz="1800" b="1" dirty="0"/>
              <a:t>13%-14%</a:t>
            </a:r>
          </a:p>
        </p:txBody>
      </p:sp>
      <p:pic>
        <p:nvPicPr>
          <p:cNvPr id="4" name="Immagine 3" descr="IMG-20160607-WA000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2276872"/>
            <a:ext cx="2389765" cy="4248472"/>
          </a:xfrm>
          <a:prstGeom prst="rect">
            <a:avLst/>
          </a:prstGeom>
        </p:spPr>
      </p:pic>
      <p:pic>
        <p:nvPicPr>
          <p:cNvPr id="6" name="Immagine 5" descr="IMG_20160809_1813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276872"/>
            <a:ext cx="3165816" cy="422108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563888" y="3068960"/>
            <a:ext cx="252028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i="1" dirty="0">
                <a:solidFill>
                  <a:srgbClr val="0070C0"/>
                </a:solidFill>
              </a:rPr>
              <a:t>Il miele </a:t>
            </a:r>
            <a:r>
              <a:rPr lang="it-IT" dirty="0"/>
              <a:t>è una sostanza altamente </a:t>
            </a:r>
            <a:r>
              <a:rPr lang="it-IT" sz="2000" b="1" i="1" dirty="0">
                <a:solidFill>
                  <a:srgbClr val="0070C0"/>
                </a:solidFill>
              </a:rPr>
              <a:t>igroscopica</a:t>
            </a:r>
            <a:r>
              <a:rPr lang="it-IT" dirty="0"/>
              <a:t>, cede umidità se è in un ambiente secco, assorbe umidità in ambienti umidi. </a:t>
            </a:r>
            <a:r>
              <a:rPr lang="it-IT" i="1" u="sng" dirty="0"/>
              <a:t>Con un’umidità ambientale del 50%, la percentuale di umidità nel miele è del 15,9%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b="1" dirty="0"/>
              <a:t>UMIDITA’ AMBIENTALE E % </a:t>
            </a:r>
            <a:r>
              <a:rPr lang="it-IT" sz="2800" b="1" dirty="0" err="1"/>
              <a:t>DI</a:t>
            </a:r>
            <a:r>
              <a:rPr lang="it-IT" sz="2800" b="1" dirty="0"/>
              <a:t> UMIDITA’ NEL MIELE</a:t>
            </a:r>
            <a:endParaRPr lang="it-IT" sz="28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dirty="0"/>
              <a:t>UMIDITA’ AMBIENTE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algn="ctr">
              <a:buNone/>
            </a:pPr>
            <a:r>
              <a:rPr lang="it-IT" sz="3200" b="1" dirty="0">
                <a:solidFill>
                  <a:srgbClr val="0070C0"/>
                </a:solidFill>
              </a:rPr>
              <a:t>50%</a:t>
            </a:r>
          </a:p>
          <a:p>
            <a:pPr algn="ctr">
              <a:buNone/>
            </a:pPr>
            <a:r>
              <a:rPr lang="it-IT" sz="3200" b="1" dirty="0">
                <a:solidFill>
                  <a:srgbClr val="00B050"/>
                </a:solidFill>
              </a:rPr>
              <a:t>55%</a:t>
            </a:r>
          </a:p>
          <a:p>
            <a:pPr algn="ctr">
              <a:buNone/>
            </a:pPr>
            <a:r>
              <a:rPr lang="it-IT" sz="3200" b="1" dirty="0">
                <a:solidFill>
                  <a:srgbClr val="FF0000"/>
                </a:solidFill>
              </a:rPr>
              <a:t>60%</a:t>
            </a:r>
          </a:p>
          <a:p>
            <a:pPr algn="ctr">
              <a:buNone/>
            </a:pPr>
            <a:r>
              <a:rPr lang="it-IT" sz="3200" b="1" dirty="0">
                <a:solidFill>
                  <a:srgbClr val="C00000"/>
                </a:solidFill>
              </a:rPr>
              <a:t>65%</a:t>
            </a:r>
          </a:p>
          <a:p>
            <a:pPr algn="ctr">
              <a:buNone/>
            </a:pPr>
            <a:r>
              <a:rPr lang="it-IT" sz="3200" b="1" dirty="0">
                <a:solidFill>
                  <a:schemeClr val="accent6">
                    <a:lumMod val="50000"/>
                  </a:schemeClr>
                </a:solidFill>
              </a:rPr>
              <a:t>70%</a:t>
            </a:r>
          </a:p>
          <a:p>
            <a:pPr algn="ctr">
              <a:buNone/>
            </a:pP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75%</a:t>
            </a:r>
          </a:p>
          <a:p>
            <a:pPr algn="ctr">
              <a:buNone/>
            </a:pPr>
            <a:r>
              <a:rPr lang="it-IT" sz="3200" b="1" dirty="0">
                <a:solidFill>
                  <a:srgbClr val="92D050"/>
                </a:solidFill>
              </a:rPr>
              <a:t>80%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dirty="0"/>
              <a:t>% UMIDITA’ DEL MIELE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algn="ctr">
              <a:buNone/>
            </a:pPr>
            <a:r>
              <a:rPr lang="it-IT" sz="3200" b="1" dirty="0">
                <a:solidFill>
                  <a:srgbClr val="0070C0"/>
                </a:solidFill>
              </a:rPr>
              <a:t>15,9%</a:t>
            </a:r>
          </a:p>
          <a:p>
            <a:pPr algn="ctr">
              <a:buNone/>
            </a:pPr>
            <a:r>
              <a:rPr lang="it-IT" sz="3200" b="1" dirty="0">
                <a:solidFill>
                  <a:srgbClr val="00B050"/>
                </a:solidFill>
              </a:rPr>
              <a:t>16,8%</a:t>
            </a:r>
          </a:p>
          <a:p>
            <a:pPr algn="ctr">
              <a:buNone/>
            </a:pPr>
            <a:r>
              <a:rPr lang="it-IT" sz="3200" b="1" dirty="0">
                <a:solidFill>
                  <a:srgbClr val="FF0000"/>
                </a:solidFill>
              </a:rPr>
              <a:t>18,3%</a:t>
            </a:r>
          </a:p>
          <a:p>
            <a:pPr algn="ctr">
              <a:buNone/>
            </a:pPr>
            <a:r>
              <a:rPr lang="it-IT" sz="3200" b="1" dirty="0">
                <a:solidFill>
                  <a:srgbClr val="C00000"/>
                </a:solidFill>
              </a:rPr>
              <a:t>20,9%</a:t>
            </a:r>
          </a:p>
          <a:p>
            <a:pPr algn="ctr">
              <a:buNone/>
            </a:pPr>
            <a:r>
              <a:rPr lang="it-IT" sz="3200" b="1" dirty="0">
                <a:solidFill>
                  <a:schemeClr val="accent6">
                    <a:lumMod val="50000"/>
                  </a:schemeClr>
                </a:solidFill>
              </a:rPr>
              <a:t>24,2%</a:t>
            </a:r>
          </a:p>
          <a:p>
            <a:pPr algn="ctr">
              <a:buNone/>
            </a:pP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28,3%</a:t>
            </a:r>
          </a:p>
          <a:p>
            <a:pPr algn="ctr">
              <a:buNone/>
            </a:pPr>
            <a:r>
              <a:rPr lang="it-IT" sz="3200" b="1" dirty="0">
                <a:solidFill>
                  <a:srgbClr val="92D050"/>
                </a:solidFill>
              </a:rPr>
              <a:t>33,1%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2123728" y="2780928"/>
            <a:ext cx="51125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2123728" y="3356992"/>
            <a:ext cx="51125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2123728" y="3933056"/>
            <a:ext cx="51125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>
            <a:off x="2123728" y="4509120"/>
            <a:ext cx="51125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>
            <a:off x="2123728" y="5085184"/>
            <a:ext cx="51845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/>
          <p:nvPr/>
        </p:nvCxnSpPr>
        <p:spPr>
          <a:xfrm>
            <a:off x="2123728" y="5661248"/>
            <a:ext cx="51845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>
            <a:off x="2123728" y="6237312"/>
            <a:ext cx="51845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2382</TotalTime>
  <Words>3908</Words>
  <Application>Microsoft Office PowerPoint</Application>
  <PresentationFormat>Presentazione su schermo (4:3)</PresentationFormat>
  <Paragraphs>425</Paragraphs>
  <Slides>59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59</vt:i4>
      </vt:variant>
    </vt:vector>
  </HeadingPairs>
  <TitlesOfParts>
    <vt:vector size="64" baseType="lpstr">
      <vt:lpstr>Algerian</vt:lpstr>
      <vt:lpstr>Aptos</vt:lpstr>
      <vt:lpstr>Arial</vt:lpstr>
      <vt:lpstr>Calibri</vt:lpstr>
      <vt:lpstr>Tema di Office</vt:lpstr>
      <vt:lpstr>SMIELATURA  E PRODOTTI DELL’ALVEARE</vt:lpstr>
      <vt:lpstr>LOCALE DI SMIELATURA PER  APICOLTORE FAMIGLIARE</vt:lpstr>
      <vt:lpstr>REQUISITI PER IL LOCALE DI SMIELATURA PERMANENTE</vt:lpstr>
      <vt:lpstr>Presentazione standard di PowerPoint</vt:lpstr>
      <vt:lpstr>Presentazione standard di PowerPoint</vt:lpstr>
      <vt:lpstr>Presentazione standard di PowerPoint</vt:lpstr>
      <vt:lpstr>SMIELATURA</vt:lpstr>
      <vt:lpstr>DEUMIDIFICAZIONE</vt:lpstr>
      <vt:lpstr>UMIDITA’ AMBIENTALE E % DI UMIDITA’ NEL MIELE</vt:lpstr>
      <vt:lpstr>Presentazione standard di PowerPoint</vt:lpstr>
      <vt:lpstr>DISOPERCOLATURA</vt:lpstr>
      <vt:lpstr>DISOPERCOLATURA</vt:lpstr>
      <vt:lpstr>CENTRIFUGAZIONE E FILTRAZIONE</vt:lpstr>
      <vt:lpstr>Presentazione standard di PowerPoint</vt:lpstr>
      <vt:lpstr> INVASETTATURA</vt:lpstr>
      <vt:lpstr>MESSA A RIPARO DEI MELARI</vt:lpstr>
      <vt:lpstr>Presentazione standard di PowerPoint</vt:lpstr>
      <vt:lpstr>CONSERVAZIONE DEL MIELE</vt:lpstr>
      <vt:lpstr>PRODOTTI DELL’ALVEARE</vt:lpstr>
      <vt:lpstr>IL MIELE</vt:lpstr>
      <vt:lpstr>Presentazione standard di PowerPoint</vt:lpstr>
      <vt:lpstr>Presentazione standard di PowerPoint</vt:lpstr>
      <vt:lpstr>DIRETTIVA COLAZIONE</vt:lpstr>
      <vt:lpstr>Presentazione standard di PowerPoint</vt:lpstr>
      <vt:lpstr>ETICHETTATURA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DICITURE</vt:lpstr>
      <vt:lpstr>DICITURE SCORRETTE</vt:lpstr>
      <vt:lpstr>Presentazione standard di PowerPoint</vt:lpstr>
      <vt:lpstr>DIVERSE TIPOLOGIE DI MIELI</vt:lpstr>
      <vt:lpstr>Presentazione standard di PowerPoint</vt:lpstr>
      <vt:lpstr>MELATA</vt:lpstr>
      <vt:lpstr>Presentazione standard di PowerPoint</vt:lpstr>
      <vt:lpstr>ANALISI SENSORIALE E GUSTATIVA DEL MIELE </vt:lpstr>
      <vt:lpstr>Presentazione standard di PowerPoint</vt:lpstr>
      <vt:lpstr>Presentazione standard di PowerPoint</vt:lpstr>
      <vt:lpstr>PROPRIETA’ FISIOLOGICHE</vt:lpstr>
      <vt:lpstr>PROPOLI</vt:lpstr>
      <vt:lpstr>Presentazione standard di PowerPoint</vt:lpstr>
      <vt:lpstr>GELATINA REALE</vt:lpstr>
      <vt:lpstr>POLLINE</vt:lpstr>
      <vt:lpstr>Presentazione standard di PowerPoint</vt:lpstr>
      <vt:lpstr>PANE D’API</vt:lpstr>
      <vt:lpstr>VELENO D’API - APITERAPIA</vt:lpstr>
      <vt:lpstr>APITERAPIA E APISOUND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Administrator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</dc:creator>
  <cp:lastModifiedBy>maurizio.ghezzi@gmail.com</cp:lastModifiedBy>
  <cp:revision>174</cp:revision>
  <dcterms:created xsi:type="dcterms:W3CDTF">2017-03-01T15:16:08Z</dcterms:created>
  <dcterms:modified xsi:type="dcterms:W3CDTF">2025-04-03T17:07:48Z</dcterms:modified>
</cp:coreProperties>
</file>